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8" r:id="rId26"/>
    <p:sldId id="299" r:id="rId27"/>
    <p:sldId id="300" r:id="rId28"/>
    <p:sldId id="301" r:id="rId29"/>
    <p:sldId id="302" r:id="rId30"/>
    <p:sldId id="303" r:id="rId31"/>
    <p:sldId id="306" r:id="rId32"/>
    <p:sldId id="305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28" r:id="rId55"/>
    <p:sldId id="329" r:id="rId56"/>
    <p:sldId id="330" r:id="rId57"/>
    <p:sldId id="331" r:id="rId58"/>
    <p:sldId id="332" r:id="rId59"/>
    <p:sldId id="333" r:id="rId60"/>
    <p:sldId id="334" r:id="rId61"/>
    <p:sldId id="335" r:id="rId62"/>
    <p:sldId id="336" r:id="rId63"/>
    <p:sldId id="337" r:id="rId64"/>
    <p:sldId id="338" r:id="rId65"/>
    <p:sldId id="339" r:id="rId66"/>
    <p:sldId id="340" r:id="rId67"/>
    <p:sldId id="341" r:id="rId68"/>
    <p:sldId id="342" r:id="rId69"/>
    <p:sldId id="343" r:id="rId70"/>
    <p:sldId id="344" r:id="rId71"/>
    <p:sldId id="345" r:id="rId72"/>
    <p:sldId id="346" r:id="rId73"/>
    <p:sldId id="347" r:id="rId74"/>
    <p:sldId id="348" r:id="rId75"/>
    <p:sldId id="349" r:id="rId7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6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0" autoAdjust="0"/>
    <p:restoredTop sz="94429" autoAdjust="0"/>
  </p:normalViewPr>
  <p:slideViewPr>
    <p:cSldViewPr>
      <p:cViewPr varScale="1">
        <p:scale>
          <a:sx n="117" d="100"/>
          <a:sy n="117" d="100"/>
        </p:scale>
        <p:origin x="96" y="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1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nis Kalatzis" userId="fd6c5c4d789b515b" providerId="LiveId" clId="{BF89DCAB-A62C-4EB1-ABA4-41C0B228A89B}"/>
    <pc:docChg chg="custSel modSld">
      <pc:chgData name="Fanis Kalatzis" userId="fd6c5c4d789b515b" providerId="LiveId" clId="{BF89DCAB-A62C-4EB1-ABA4-41C0B228A89B}" dt="2026-10-06T10:26:11.680" v="37" actId="27636"/>
      <pc:docMkLst>
        <pc:docMk/>
      </pc:docMkLst>
      <pc:sldChg chg="modSp mod">
        <pc:chgData name="Fanis Kalatzis" userId="fd6c5c4d789b515b" providerId="LiveId" clId="{BF89DCAB-A62C-4EB1-ABA4-41C0B228A89B}" dt="2026-10-06T10:24:25.153" v="1" actId="20577"/>
        <pc:sldMkLst>
          <pc:docMk/>
          <pc:sldMk cId="0" sldId="256"/>
        </pc:sldMkLst>
        <pc:spChg chg="mod">
          <ac:chgData name="Fanis Kalatzis" userId="fd6c5c4d789b515b" providerId="LiveId" clId="{BF89DCAB-A62C-4EB1-ABA4-41C0B228A89B}" dt="2026-10-06T10:24:25.153" v="1" actId="20577"/>
          <ac:spMkLst>
            <pc:docMk/>
            <pc:sldMk cId="0" sldId="256"/>
            <ac:spMk id="3" creationId="{00000000-0000-0000-0000-000000000000}"/>
          </ac:spMkLst>
        </pc:spChg>
      </pc:sldChg>
      <pc:sldChg chg="addSp delSp modSp mod">
        <pc:chgData name="Fanis Kalatzis" userId="fd6c5c4d789b515b" providerId="LiveId" clId="{BF89DCAB-A62C-4EB1-ABA4-41C0B228A89B}" dt="2026-10-06T10:24:52.225" v="3"/>
        <pc:sldMkLst>
          <pc:docMk/>
          <pc:sldMk cId="0" sldId="309"/>
        </pc:sldMkLst>
        <pc:spChg chg="add">
          <ac:chgData name="Fanis Kalatzis" userId="fd6c5c4d789b515b" providerId="LiveId" clId="{BF89DCAB-A62C-4EB1-ABA4-41C0B228A89B}" dt="2026-10-06T10:24:52.225" v="3"/>
          <ac:spMkLst>
            <pc:docMk/>
            <pc:sldMk cId="0" sldId="309"/>
            <ac:spMk id="237573" creationId="{00000000-0000-0000-0000-000000000000}"/>
          </ac:spMkLst>
        </pc:spChg>
        <pc:graphicFrameChg chg="del mod replId">
          <ac:chgData name="Fanis Kalatzis" userId="fd6c5c4d789b515b" providerId="LiveId" clId="{BF89DCAB-A62C-4EB1-ABA4-41C0B228A89B}" dt="2026-10-06T10:24:52.225" v="3"/>
          <ac:graphicFrameMkLst>
            <pc:docMk/>
            <pc:sldMk cId="0" sldId="309"/>
            <ac:graphicFrameMk id="4" creationId="{00000000-0000-0000-0000-000000000000}"/>
          </ac:graphicFrameMkLst>
        </pc:graphicFrameChg>
      </pc:sldChg>
      <pc:sldChg chg="addSp delSp modSp mod">
        <pc:chgData name="Fanis Kalatzis" userId="fd6c5c4d789b515b" providerId="LiveId" clId="{BF89DCAB-A62C-4EB1-ABA4-41C0B228A89B}" dt="2026-10-06T10:24:57.726" v="5"/>
        <pc:sldMkLst>
          <pc:docMk/>
          <pc:sldMk cId="0" sldId="311"/>
        </pc:sldMkLst>
        <pc:spChg chg="add">
          <ac:chgData name="Fanis Kalatzis" userId="fd6c5c4d789b515b" providerId="LiveId" clId="{BF89DCAB-A62C-4EB1-ABA4-41C0B228A89B}" dt="2026-10-06T10:24:57.726" v="5"/>
          <ac:spMkLst>
            <pc:docMk/>
            <pc:sldMk cId="0" sldId="311"/>
            <ac:spMk id="240645" creationId="{00000000-0000-0000-0000-000000000000}"/>
          </ac:spMkLst>
        </pc:spChg>
        <pc:graphicFrameChg chg="del mod replId">
          <ac:chgData name="Fanis Kalatzis" userId="fd6c5c4d789b515b" providerId="LiveId" clId="{BF89DCAB-A62C-4EB1-ABA4-41C0B228A89B}" dt="2026-10-06T10:24:57.726" v="5"/>
          <ac:graphicFrameMkLst>
            <pc:docMk/>
            <pc:sldMk cId="0" sldId="311"/>
            <ac:graphicFrameMk id="4" creationId="{00000000-0000-0000-0000-000000000000}"/>
          </ac:graphicFrameMkLst>
        </pc:graphicFrameChg>
      </pc:sldChg>
      <pc:sldChg chg="addSp delSp modSp mod">
        <pc:chgData name="Fanis Kalatzis" userId="fd6c5c4d789b515b" providerId="LiveId" clId="{BF89DCAB-A62C-4EB1-ABA4-41C0B228A89B}" dt="2026-10-06T10:25:06.960" v="8" actId="27636"/>
        <pc:sldMkLst>
          <pc:docMk/>
          <pc:sldMk cId="0" sldId="319"/>
        </pc:sldMkLst>
        <pc:spChg chg="add mod">
          <ac:chgData name="Fanis Kalatzis" userId="fd6c5c4d789b515b" providerId="LiveId" clId="{BF89DCAB-A62C-4EB1-ABA4-41C0B228A89B}" dt="2026-10-06T10:25:06.960" v="8" actId="27636"/>
          <ac:spMkLst>
            <pc:docMk/>
            <pc:sldMk cId="0" sldId="319"/>
            <ac:spMk id="248836" creationId="{00000000-0000-0000-0000-000000000000}"/>
          </ac:spMkLst>
        </pc:spChg>
        <pc:graphicFrameChg chg="del mod replId">
          <ac:chgData name="Fanis Kalatzis" userId="fd6c5c4d789b515b" providerId="LiveId" clId="{BF89DCAB-A62C-4EB1-ABA4-41C0B228A89B}" dt="2026-10-06T10:25:06.834" v="7"/>
          <ac:graphicFrameMkLst>
            <pc:docMk/>
            <pc:sldMk cId="0" sldId="319"/>
            <ac:graphicFrameMk id="4" creationId="{00000000-0000-0000-0000-000000000000}"/>
          </ac:graphicFrameMkLst>
        </pc:graphicFrameChg>
      </pc:sldChg>
      <pc:sldChg chg="addSp delSp modSp mod">
        <pc:chgData name="Fanis Kalatzis" userId="fd6c5c4d789b515b" providerId="LiveId" clId="{BF89DCAB-A62C-4EB1-ABA4-41C0B228A89B}" dt="2026-10-06T10:25:12.328" v="11" actId="27636"/>
        <pc:sldMkLst>
          <pc:docMk/>
          <pc:sldMk cId="0" sldId="322"/>
        </pc:sldMkLst>
        <pc:spChg chg="add mod">
          <ac:chgData name="Fanis Kalatzis" userId="fd6c5c4d789b515b" providerId="LiveId" clId="{BF89DCAB-A62C-4EB1-ABA4-41C0B228A89B}" dt="2026-10-06T10:25:12.328" v="11" actId="27636"/>
          <ac:spMkLst>
            <pc:docMk/>
            <pc:sldMk cId="0" sldId="322"/>
            <ac:spMk id="251907" creationId="{00000000-0000-0000-0000-000000000000}"/>
          </ac:spMkLst>
        </pc:spChg>
        <pc:graphicFrameChg chg="del mod replId">
          <ac:chgData name="Fanis Kalatzis" userId="fd6c5c4d789b515b" providerId="LiveId" clId="{BF89DCAB-A62C-4EB1-ABA4-41C0B228A89B}" dt="2026-10-06T10:25:12.231" v="10"/>
          <ac:graphicFrameMkLst>
            <pc:docMk/>
            <pc:sldMk cId="0" sldId="322"/>
            <ac:graphicFrameMk id="4" creationId="{00000000-0000-0000-0000-000000000000}"/>
          </ac:graphicFrameMkLst>
        </pc:graphicFrameChg>
      </pc:sldChg>
      <pc:sldChg chg="addSp delSp modSp mod">
        <pc:chgData name="Fanis Kalatzis" userId="fd6c5c4d789b515b" providerId="LiveId" clId="{BF89DCAB-A62C-4EB1-ABA4-41C0B228A89B}" dt="2026-10-06T10:25:15.488" v="14" actId="27636"/>
        <pc:sldMkLst>
          <pc:docMk/>
          <pc:sldMk cId="0" sldId="323"/>
        </pc:sldMkLst>
        <pc:spChg chg="add mod">
          <ac:chgData name="Fanis Kalatzis" userId="fd6c5c4d789b515b" providerId="LiveId" clId="{BF89DCAB-A62C-4EB1-ABA4-41C0B228A89B}" dt="2026-10-06T10:25:15.488" v="14" actId="27636"/>
          <ac:spMkLst>
            <pc:docMk/>
            <pc:sldMk cId="0" sldId="323"/>
            <ac:spMk id="252932" creationId="{00000000-0000-0000-0000-000000000000}"/>
          </ac:spMkLst>
        </pc:spChg>
        <pc:graphicFrameChg chg="del mod replId">
          <ac:chgData name="Fanis Kalatzis" userId="fd6c5c4d789b515b" providerId="LiveId" clId="{BF89DCAB-A62C-4EB1-ABA4-41C0B228A89B}" dt="2026-10-06T10:25:15.380" v="13"/>
          <ac:graphicFrameMkLst>
            <pc:docMk/>
            <pc:sldMk cId="0" sldId="323"/>
            <ac:graphicFrameMk id="4" creationId="{00000000-0000-0000-0000-000000000000}"/>
          </ac:graphicFrameMkLst>
        </pc:graphicFrameChg>
      </pc:sldChg>
      <pc:sldChg chg="addSp delSp modSp mod">
        <pc:chgData name="Fanis Kalatzis" userId="fd6c5c4d789b515b" providerId="LiveId" clId="{BF89DCAB-A62C-4EB1-ABA4-41C0B228A89B}" dt="2026-10-06T10:25:20.903" v="17" actId="27636"/>
        <pc:sldMkLst>
          <pc:docMk/>
          <pc:sldMk cId="0" sldId="326"/>
        </pc:sldMkLst>
        <pc:spChg chg="add mod">
          <ac:chgData name="Fanis Kalatzis" userId="fd6c5c4d789b515b" providerId="LiveId" clId="{BF89DCAB-A62C-4EB1-ABA4-41C0B228A89B}" dt="2026-10-06T10:25:20.903" v="17" actId="27636"/>
          <ac:spMkLst>
            <pc:docMk/>
            <pc:sldMk cId="0" sldId="326"/>
            <ac:spMk id="257027" creationId="{00000000-0000-0000-0000-000000000000}"/>
          </ac:spMkLst>
        </pc:spChg>
        <pc:graphicFrameChg chg="del mod replId">
          <ac:chgData name="Fanis Kalatzis" userId="fd6c5c4d789b515b" providerId="LiveId" clId="{BF89DCAB-A62C-4EB1-ABA4-41C0B228A89B}" dt="2026-10-06T10:25:20.808" v="16"/>
          <ac:graphicFrameMkLst>
            <pc:docMk/>
            <pc:sldMk cId="0" sldId="326"/>
            <ac:graphicFrameMk id="4" creationId="{00000000-0000-0000-0000-000000000000}"/>
          </ac:graphicFrameMkLst>
        </pc:graphicFrameChg>
      </pc:sldChg>
      <pc:sldChg chg="addSp delSp modSp mod">
        <pc:chgData name="Fanis Kalatzis" userId="fd6c5c4d789b515b" providerId="LiveId" clId="{BF89DCAB-A62C-4EB1-ABA4-41C0B228A89B}" dt="2026-10-06T10:25:25.551" v="20" actId="27636"/>
        <pc:sldMkLst>
          <pc:docMk/>
          <pc:sldMk cId="0" sldId="328"/>
        </pc:sldMkLst>
        <pc:spChg chg="add mod">
          <ac:chgData name="Fanis Kalatzis" userId="fd6c5c4d789b515b" providerId="LiveId" clId="{BF89DCAB-A62C-4EB1-ABA4-41C0B228A89B}" dt="2026-10-06T10:25:25.551" v="20" actId="27636"/>
          <ac:spMkLst>
            <pc:docMk/>
            <pc:sldMk cId="0" sldId="328"/>
            <ac:spMk id="259076" creationId="{00000000-0000-0000-0000-000000000000}"/>
          </ac:spMkLst>
        </pc:spChg>
        <pc:graphicFrameChg chg="del mod replId">
          <ac:chgData name="Fanis Kalatzis" userId="fd6c5c4d789b515b" providerId="LiveId" clId="{BF89DCAB-A62C-4EB1-ABA4-41C0B228A89B}" dt="2026-10-06T10:25:25.440" v="19"/>
          <ac:graphicFrameMkLst>
            <pc:docMk/>
            <pc:sldMk cId="0" sldId="328"/>
            <ac:graphicFrameMk id="4" creationId="{00000000-0000-0000-0000-000000000000}"/>
          </ac:graphicFrameMkLst>
        </pc:graphicFrameChg>
      </pc:sldChg>
      <pc:sldChg chg="addSp delSp modSp mod">
        <pc:chgData name="Fanis Kalatzis" userId="fd6c5c4d789b515b" providerId="LiveId" clId="{BF89DCAB-A62C-4EB1-ABA4-41C0B228A89B}" dt="2026-10-06T10:25:33.357" v="23" actId="27636"/>
        <pc:sldMkLst>
          <pc:docMk/>
          <pc:sldMk cId="0" sldId="336"/>
        </pc:sldMkLst>
        <pc:spChg chg="add mod">
          <ac:chgData name="Fanis Kalatzis" userId="fd6c5c4d789b515b" providerId="LiveId" clId="{BF89DCAB-A62C-4EB1-ABA4-41C0B228A89B}" dt="2026-10-06T10:25:33.357" v="23" actId="27636"/>
          <ac:spMkLst>
            <pc:docMk/>
            <pc:sldMk cId="0" sldId="336"/>
            <ac:spMk id="267268" creationId="{00000000-0000-0000-0000-000000000000}"/>
          </ac:spMkLst>
        </pc:spChg>
        <pc:graphicFrameChg chg="del mod replId">
          <ac:chgData name="Fanis Kalatzis" userId="fd6c5c4d789b515b" providerId="LiveId" clId="{BF89DCAB-A62C-4EB1-ABA4-41C0B228A89B}" dt="2026-10-06T10:25:33.264" v="22"/>
          <ac:graphicFrameMkLst>
            <pc:docMk/>
            <pc:sldMk cId="0" sldId="336"/>
            <ac:graphicFrameMk id="4" creationId="{00000000-0000-0000-0000-000000000000}"/>
          </ac:graphicFrameMkLst>
        </pc:graphicFrameChg>
      </pc:sldChg>
      <pc:sldChg chg="addSp delSp modSp mod">
        <pc:chgData name="Fanis Kalatzis" userId="fd6c5c4d789b515b" providerId="LiveId" clId="{BF89DCAB-A62C-4EB1-ABA4-41C0B228A89B}" dt="2026-10-06T10:25:53.917" v="26" actId="27636"/>
        <pc:sldMkLst>
          <pc:docMk/>
          <pc:sldMk cId="0" sldId="344"/>
        </pc:sldMkLst>
        <pc:spChg chg="add mod">
          <ac:chgData name="Fanis Kalatzis" userId="fd6c5c4d789b515b" providerId="LiveId" clId="{BF89DCAB-A62C-4EB1-ABA4-41C0B228A89B}" dt="2026-10-06T10:25:53.917" v="26" actId="27636"/>
          <ac:spMkLst>
            <pc:docMk/>
            <pc:sldMk cId="0" sldId="344"/>
            <ac:spMk id="275458" creationId="{00000000-0000-0000-0000-000000000000}"/>
          </ac:spMkLst>
        </pc:spChg>
        <pc:graphicFrameChg chg="del mod replId">
          <ac:chgData name="Fanis Kalatzis" userId="fd6c5c4d789b515b" providerId="LiveId" clId="{BF89DCAB-A62C-4EB1-ABA4-41C0B228A89B}" dt="2026-10-06T10:25:53.775" v="25"/>
          <ac:graphicFrameMkLst>
            <pc:docMk/>
            <pc:sldMk cId="0" sldId="344"/>
            <ac:graphicFrameMk id="4" creationId="{00000000-0000-0000-0000-000000000000}"/>
          </ac:graphicFrameMkLst>
        </pc:graphicFrameChg>
      </pc:sldChg>
      <pc:sldChg chg="addSp delSp modSp mod">
        <pc:chgData name="Fanis Kalatzis" userId="fd6c5c4d789b515b" providerId="LiveId" clId="{BF89DCAB-A62C-4EB1-ABA4-41C0B228A89B}" dt="2026-10-06T10:25:58.200" v="29" actId="27636"/>
        <pc:sldMkLst>
          <pc:docMk/>
          <pc:sldMk cId="0" sldId="345"/>
        </pc:sldMkLst>
        <pc:spChg chg="add mod">
          <ac:chgData name="Fanis Kalatzis" userId="fd6c5c4d789b515b" providerId="LiveId" clId="{BF89DCAB-A62C-4EB1-ABA4-41C0B228A89B}" dt="2026-10-06T10:25:58.200" v="29" actId="27636"/>
          <ac:spMkLst>
            <pc:docMk/>
            <pc:sldMk cId="0" sldId="345"/>
            <ac:spMk id="277506" creationId="{00000000-0000-0000-0000-000000000000}"/>
          </ac:spMkLst>
        </pc:spChg>
        <pc:graphicFrameChg chg="del mod replId">
          <ac:chgData name="Fanis Kalatzis" userId="fd6c5c4d789b515b" providerId="LiveId" clId="{BF89DCAB-A62C-4EB1-ABA4-41C0B228A89B}" dt="2026-10-06T10:25:58.014" v="28"/>
          <ac:graphicFrameMkLst>
            <pc:docMk/>
            <pc:sldMk cId="0" sldId="345"/>
            <ac:graphicFrameMk id="4" creationId="{00000000-0000-0000-0000-000000000000}"/>
          </ac:graphicFrameMkLst>
        </pc:graphicFrameChg>
      </pc:sldChg>
      <pc:sldChg chg="addSp delSp modSp mod">
        <pc:chgData name="Fanis Kalatzis" userId="fd6c5c4d789b515b" providerId="LiveId" clId="{BF89DCAB-A62C-4EB1-ABA4-41C0B228A89B}" dt="2026-10-06T10:26:02.911" v="31"/>
        <pc:sldMkLst>
          <pc:docMk/>
          <pc:sldMk cId="0" sldId="346"/>
        </pc:sldMkLst>
        <pc:spChg chg="add">
          <ac:chgData name="Fanis Kalatzis" userId="fd6c5c4d789b515b" providerId="LiveId" clId="{BF89DCAB-A62C-4EB1-ABA4-41C0B228A89B}" dt="2026-10-06T10:26:02.911" v="31"/>
          <ac:spMkLst>
            <pc:docMk/>
            <pc:sldMk cId="0" sldId="346"/>
            <ac:spMk id="278533" creationId="{00000000-0000-0000-0000-000000000000}"/>
          </ac:spMkLst>
        </pc:spChg>
        <pc:graphicFrameChg chg="del mod replId">
          <ac:chgData name="Fanis Kalatzis" userId="fd6c5c4d789b515b" providerId="LiveId" clId="{BF89DCAB-A62C-4EB1-ABA4-41C0B228A89B}" dt="2026-10-06T10:26:02.911" v="31"/>
          <ac:graphicFrameMkLst>
            <pc:docMk/>
            <pc:sldMk cId="0" sldId="346"/>
            <ac:graphicFrameMk id="4" creationId="{00000000-0000-0000-0000-000000000000}"/>
          </ac:graphicFrameMkLst>
        </pc:graphicFrameChg>
      </pc:sldChg>
      <pc:sldChg chg="addSp delSp modSp mod">
        <pc:chgData name="Fanis Kalatzis" userId="fd6c5c4d789b515b" providerId="LiveId" clId="{BF89DCAB-A62C-4EB1-ABA4-41C0B228A89B}" dt="2026-10-06T10:26:07.171" v="34" actId="27636"/>
        <pc:sldMkLst>
          <pc:docMk/>
          <pc:sldMk cId="0" sldId="347"/>
        </pc:sldMkLst>
        <pc:spChg chg="add mod">
          <ac:chgData name="Fanis Kalatzis" userId="fd6c5c4d789b515b" providerId="LiveId" clId="{BF89DCAB-A62C-4EB1-ABA4-41C0B228A89B}" dt="2026-10-06T10:26:07.171" v="34" actId="27636"/>
          <ac:spMkLst>
            <pc:docMk/>
            <pc:sldMk cId="0" sldId="347"/>
            <ac:spMk id="279554" creationId="{00000000-0000-0000-0000-000000000000}"/>
          </ac:spMkLst>
        </pc:spChg>
        <pc:graphicFrameChg chg="del mod replId">
          <ac:chgData name="Fanis Kalatzis" userId="fd6c5c4d789b515b" providerId="LiveId" clId="{BF89DCAB-A62C-4EB1-ABA4-41C0B228A89B}" dt="2026-10-06T10:26:07.027" v="33"/>
          <ac:graphicFrameMkLst>
            <pc:docMk/>
            <pc:sldMk cId="0" sldId="347"/>
            <ac:graphicFrameMk id="4" creationId="{00000000-0000-0000-0000-000000000000}"/>
          </ac:graphicFrameMkLst>
        </pc:graphicFrameChg>
      </pc:sldChg>
      <pc:sldChg chg="addSp delSp modSp mod">
        <pc:chgData name="Fanis Kalatzis" userId="fd6c5c4d789b515b" providerId="LiveId" clId="{BF89DCAB-A62C-4EB1-ABA4-41C0B228A89B}" dt="2026-10-06T10:26:11.680" v="37" actId="27636"/>
        <pc:sldMkLst>
          <pc:docMk/>
          <pc:sldMk cId="0" sldId="348"/>
        </pc:sldMkLst>
        <pc:spChg chg="add mod">
          <ac:chgData name="Fanis Kalatzis" userId="fd6c5c4d789b515b" providerId="LiveId" clId="{BF89DCAB-A62C-4EB1-ABA4-41C0B228A89B}" dt="2026-10-06T10:26:11.680" v="37" actId="27636"/>
          <ac:spMkLst>
            <pc:docMk/>
            <pc:sldMk cId="0" sldId="348"/>
            <ac:spMk id="280578" creationId="{00000000-0000-0000-0000-000000000000}"/>
          </ac:spMkLst>
        </pc:spChg>
        <pc:graphicFrameChg chg="del mod replId">
          <ac:chgData name="Fanis Kalatzis" userId="fd6c5c4d789b515b" providerId="LiveId" clId="{BF89DCAB-A62C-4EB1-ABA4-41C0B228A89B}" dt="2026-10-06T10:26:11.519" v="36"/>
          <ac:graphicFrameMkLst>
            <pc:docMk/>
            <pc:sldMk cId="0" sldId="348"/>
            <ac:graphicFrameMk id="4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187FE-FEB4-4F51-AB14-B53E3A1888F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BB3AB-2641-463D-8E29-1FAA2D37E8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8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3AB-2641-463D-8E29-1FAA2D37E88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68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3AB-2641-463D-8E29-1FAA2D37E88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83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3AB-2641-463D-8E29-1FAA2D37E88A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07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1143000"/>
          </a:xfrm>
        </p:spPr>
        <p:txBody>
          <a:bodyPr/>
          <a:lstStyle/>
          <a:p>
            <a:r>
              <a:rPr lang="el-GR" dirty="0" err="1"/>
              <a:t>Kλικ</a:t>
            </a:r>
            <a:r>
              <a:rPr lang="el-GR" dirty="0"/>
              <a:t>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/>
          <a:lstStyle/>
          <a:p>
            <a:pPr lvl="0"/>
            <a:r>
              <a:rPr lang="el-GR" dirty="0" err="1"/>
              <a:t>Kλικ</a:t>
            </a:r>
            <a:r>
              <a:rPr lang="el-GR" dirty="0"/>
              <a:t> για επεξεργασία των στυλ του υποδείγματος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422000"/>
            <a:ext cx="4038600" cy="474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422000"/>
            <a:ext cx="4038600" cy="474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3" imgW="1343212" imgH="1343212" progId="PBrush">
                  <p:embed/>
                </p:oleObj>
              </mc:Choice>
              <mc:Fallback>
                <p:oleObj name="Bitmap Image" r:id="rId13" imgW="1343212" imgH="1343212" progId="PBrush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70000" contrast="-70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1215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err="1"/>
              <a:t>Kλικ</a:t>
            </a:r>
            <a:r>
              <a:rPr lang="el-GR" dirty="0"/>
              <a:t>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420785"/>
            <a:ext cx="8229600" cy="4746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Kλικ για επεξεργασία των στυλ του υποδείγματος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9" name="Picture 4" descr="medlab_log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7950" y="6269038"/>
            <a:ext cx="1079500" cy="544512"/>
          </a:xfrm>
          <a:prstGeom prst="rect">
            <a:avLst/>
          </a:prstGeom>
          <a:noFill/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107950" y="6237288"/>
            <a:ext cx="8964613" cy="0"/>
          </a:xfrm>
          <a:prstGeom prst="line">
            <a:avLst/>
          </a:prstGeom>
          <a:noFill/>
          <a:ln w="22225">
            <a:solidFill>
              <a:srgbClr val="1C3EEA"/>
            </a:solidFill>
            <a:round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endParaRPr lang="el-GR"/>
          </a:p>
        </p:txBody>
      </p:sp>
      <p:pic>
        <p:nvPicPr>
          <p:cNvPr id="12" name="Picture 11" descr="Picture2.bmp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1296000" y="6346800"/>
            <a:ext cx="7247545" cy="377921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063568450"/>
              </p:ext>
            </p:extLst>
          </p:nvPr>
        </p:nvGraphicFramePr>
        <p:xfrm>
          <a:off x="0" y="9007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7" imgW="3048426" imgH="2029108" progId="PBrush">
                  <p:embed/>
                </p:oleObj>
              </mc:Choice>
              <mc:Fallback>
                <p:oleObj name="Bitmap Image" r:id="rId17" imgW="3048426" imgH="2029108" progId="PBrush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lum bright="70000" contrast="-70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007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4" descr="medlab_log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1321" y="6271375"/>
            <a:ext cx="1079500" cy="544512"/>
          </a:xfrm>
          <a:prstGeom prst="rect">
            <a:avLst/>
          </a:prstGeom>
          <a:noFill/>
        </p:spPr>
      </p:pic>
      <p:sp>
        <p:nvSpPr>
          <p:cNvPr id="14" name="TextBox 12"/>
          <p:cNvSpPr txBox="1"/>
          <p:nvPr userDrawn="1"/>
        </p:nvSpPr>
        <p:spPr>
          <a:xfrm>
            <a:off x="1259632" y="6392361"/>
            <a:ext cx="7596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200" dirty="0"/>
              <a:t>Το</a:t>
            </a:r>
            <a:r>
              <a:rPr lang="el-GR" sz="1200" baseline="0" dirty="0"/>
              <a:t> περιεχόμενο βασίζεται στο βιβλίο: Μ.Ν. </a:t>
            </a:r>
            <a:r>
              <a:rPr lang="el-GR" sz="1200" baseline="0" dirty="0" err="1"/>
              <a:t>Βραχάτης</a:t>
            </a:r>
            <a:r>
              <a:rPr lang="el-GR" sz="1200" baseline="0" dirty="0"/>
              <a:t>, Αριθμητική Ανάλυση, Κλειδάριθμος, 2012.</a:t>
            </a:r>
            <a:endParaRPr lang="en-GB" sz="1200" dirty="0"/>
          </a:p>
        </p:txBody>
      </p:sp>
      <p:sp>
        <p:nvSpPr>
          <p:cNvPr id="15" name="Line 3"/>
          <p:cNvSpPr>
            <a:spLocks noChangeShapeType="1"/>
          </p:cNvSpPr>
          <p:nvPr userDrawn="1"/>
        </p:nvSpPr>
        <p:spPr bwMode="auto">
          <a:xfrm>
            <a:off x="88592" y="6237312"/>
            <a:ext cx="8964613" cy="0"/>
          </a:xfrm>
          <a:prstGeom prst="line">
            <a:avLst/>
          </a:prstGeom>
          <a:noFill/>
          <a:ln w="22225">
            <a:solidFill>
              <a:srgbClr val="1C3EEA"/>
            </a:solidFill>
            <a:round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0.wmf"/><Relationship Id="rId18" Type="http://schemas.openxmlformats.org/officeDocument/2006/relationships/oleObject" Target="../embeddings/oleObject11.bin"/><Relationship Id="rId26" Type="http://schemas.openxmlformats.org/officeDocument/2006/relationships/oleObject" Target="../embeddings/oleObject15.bin"/><Relationship Id="rId3" Type="http://schemas.openxmlformats.org/officeDocument/2006/relationships/image" Target="../media/image5.wmf"/><Relationship Id="rId21" Type="http://schemas.openxmlformats.org/officeDocument/2006/relationships/image" Target="../media/image14.wmf"/><Relationship Id="rId7" Type="http://schemas.openxmlformats.org/officeDocument/2006/relationships/image" Target="../media/image7.wmf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12.wmf"/><Relationship Id="rId25" Type="http://schemas.openxmlformats.org/officeDocument/2006/relationships/image" Target="../media/image16.wmf"/><Relationship Id="rId2" Type="http://schemas.openxmlformats.org/officeDocument/2006/relationships/oleObject" Target="../embeddings/oleObject3.bin"/><Relationship Id="rId16" Type="http://schemas.openxmlformats.org/officeDocument/2006/relationships/oleObject" Target="../embeddings/oleObject10.bin"/><Relationship Id="rId20" Type="http://schemas.openxmlformats.org/officeDocument/2006/relationships/oleObject" Target="../embeddings/oleObject12.bin"/><Relationship Id="rId29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9.wmf"/><Relationship Id="rId24" Type="http://schemas.openxmlformats.org/officeDocument/2006/relationships/oleObject" Target="../embeddings/oleObject14.bin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23" Type="http://schemas.openxmlformats.org/officeDocument/2006/relationships/image" Target="../media/image15.wmf"/><Relationship Id="rId28" Type="http://schemas.openxmlformats.org/officeDocument/2006/relationships/oleObject" Target="../embeddings/oleObject16.bin"/><Relationship Id="rId10" Type="http://schemas.openxmlformats.org/officeDocument/2006/relationships/oleObject" Target="../embeddings/oleObject7.bin"/><Relationship Id="rId19" Type="http://schemas.openxmlformats.org/officeDocument/2006/relationships/image" Target="../media/image13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9.bin"/><Relationship Id="rId22" Type="http://schemas.openxmlformats.org/officeDocument/2006/relationships/oleObject" Target="../embeddings/oleObject13.bin"/><Relationship Id="rId27" Type="http://schemas.openxmlformats.org/officeDocument/2006/relationships/image" Target="../media/image17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image" Target="../media/image19.wmf"/><Relationship Id="rId7" Type="http://schemas.openxmlformats.org/officeDocument/2006/relationships/image" Target="../media/image21.wmf"/><Relationship Id="rId12" Type="http://schemas.openxmlformats.org/officeDocument/2006/relationships/image" Target="../media/image23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2.bin"/><Relationship Id="rId5" Type="http://schemas.openxmlformats.org/officeDocument/2006/relationships/image" Target="../media/image20.wmf"/><Relationship Id="rId10" Type="http://schemas.openxmlformats.org/officeDocument/2006/relationships/image" Target="../media/image22.wmf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28.wmf"/><Relationship Id="rId18" Type="http://schemas.openxmlformats.org/officeDocument/2006/relationships/image" Target="../media/image30.wmf"/><Relationship Id="rId3" Type="http://schemas.openxmlformats.org/officeDocument/2006/relationships/image" Target="../media/image24.wmf"/><Relationship Id="rId21" Type="http://schemas.openxmlformats.org/officeDocument/2006/relationships/oleObject" Target="../embeddings/oleObject34.bin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29.bin"/><Relationship Id="rId17" Type="http://schemas.openxmlformats.org/officeDocument/2006/relationships/oleObject" Target="../embeddings/oleObject32.bin"/><Relationship Id="rId2" Type="http://schemas.openxmlformats.org/officeDocument/2006/relationships/oleObject" Target="../embeddings/oleObject23.bin"/><Relationship Id="rId16" Type="http://schemas.openxmlformats.org/officeDocument/2006/relationships/image" Target="../media/image29.wmf"/><Relationship Id="rId20" Type="http://schemas.openxmlformats.org/officeDocument/2006/relationships/image" Target="../media/image31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.bin"/><Relationship Id="rId11" Type="http://schemas.openxmlformats.org/officeDocument/2006/relationships/oleObject" Target="../embeddings/oleObject28.bin"/><Relationship Id="rId5" Type="http://schemas.openxmlformats.org/officeDocument/2006/relationships/image" Target="../media/image25.wmf"/><Relationship Id="rId15" Type="http://schemas.openxmlformats.org/officeDocument/2006/relationships/oleObject" Target="../embeddings/oleObject31.bin"/><Relationship Id="rId10" Type="http://schemas.openxmlformats.org/officeDocument/2006/relationships/image" Target="../media/image27.wmf"/><Relationship Id="rId19" Type="http://schemas.openxmlformats.org/officeDocument/2006/relationships/oleObject" Target="../embeddings/oleObject33.bin"/><Relationship Id="rId4" Type="http://schemas.openxmlformats.org/officeDocument/2006/relationships/oleObject" Target="../embeddings/oleObject24.bin"/><Relationship Id="rId9" Type="http://schemas.openxmlformats.org/officeDocument/2006/relationships/oleObject" Target="../embeddings/oleObject27.bin"/><Relationship Id="rId14" Type="http://schemas.openxmlformats.org/officeDocument/2006/relationships/oleObject" Target="../embeddings/oleObject30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image" Target="../media/image37.wmf"/><Relationship Id="rId18" Type="http://schemas.openxmlformats.org/officeDocument/2006/relationships/oleObject" Target="../embeddings/oleObject43.bin"/><Relationship Id="rId3" Type="http://schemas.openxmlformats.org/officeDocument/2006/relationships/image" Target="../media/image32.wmf"/><Relationship Id="rId21" Type="http://schemas.openxmlformats.org/officeDocument/2006/relationships/image" Target="../media/image41.wmf"/><Relationship Id="rId7" Type="http://schemas.openxmlformats.org/officeDocument/2006/relationships/image" Target="../media/image34.wmf"/><Relationship Id="rId12" Type="http://schemas.openxmlformats.org/officeDocument/2006/relationships/oleObject" Target="../embeddings/oleObject40.bin"/><Relationship Id="rId17" Type="http://schemas.openxmlformats.org/officeDocument/2006/relationships/image" Target="../media/image39.png"/><Relationship Id="rId2" Type="http://schemas.openxmlformats.org/officeDocument/2006/relationships/oleObject" Target="../embeddings/oleObject35.bin"/><Relationship Id="rId16" Type="http://schemas.openxmlformats.org/officeDocument/2006/relationships/image" Target="../media/image38.wmf"/><Relationship Id="rId20" Type="http://schemas.openxmlformats.org/officeDocument/2006/relationships/oleObject" Target="../embeddings/oleObject4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36.wmf"/><Relationship Id="rId5" Type="http://schemas.openxmlformats.org/officeDocument/2006/relationships/image" Target="../media/image33.wmf"/><Relationship Id="rId15" Type="http://schemas.openxmlformats.org/officeDocument/2006/relationships/oleObject" Target="../embeddings/oleObject42.bin"/><Relationship Id="rId10" Type="http://schemas.openxmlformats.org/officeDocument/2006/relationships/oleObject" Target="../embeddings/oleObject39.bin"/><Relationship Id="rId19" Type="http://schemas.openxmlformats.org/officeDocument/2006/relationships/image" Target="../media/image40.w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35.wmf"/><Relationship Id="rId14" Type="http://schemas.openxmlformats.org/officeDocument/2006/relationships/oleObject" Target="../embeddings/oleObject4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image" Target="../media/image47.wmf"/><Relationship Id="rId3" Type="http://schemas.openxmlformats.org/officeDocument/2006/relationships/image" Target="../media/image42.wmf"/><Relationship Id="rId7" Type="http://schemas.openxmlformats.org/officeDocument/2006/relationships/image" Target="../media/image44.wmf"/><Relationship Id="rId12" Type="http://schemas.openxmlformats.org/officeDocument/2006/relationships/oleObject" Target="../embeddings/oleObject50.bin"/><Relationship Id="rId2" Type="http://schemas.openxmlformats.org/officeDocument/2006/relationships/oleObject" Target="../embeddings/oleObject4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46.wmf"/><Relationship Id="rId5" Type="http://schemas.openxmlformats.org/officeDocument/2006/relationships/image" Target="../media/image43.wmf"/><Relationship Id="rId15" Type="http://schemas.openxmlformats.org/officeDocument/2006/relationships/image" Target="../media/image48.wmf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6.bin"/><Relationship Id="rId9" Type="http://schemas.openxmlformats.org/officeDocument/2006/relationships/image" Target="../media/image45.wmf"/><Relationship Id="rId14" Type="http://schemas.openxmlformats.org/officeDocument/2006/relationships/oleObject" Target="../embeddings/oleObject5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7" Type="http://schemas.openxmlformats.org/officeDocument/2006/relationships/image" Target="../media/image51.wmf"/><Relationship Id="rId2" Type="http://schemas.openxmlformats.org/officeDocument/2006/relationships/oleObject" Target="../embeddings/oleObject5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50.wmf"/><Relationship Id="rId4" Type="http://schemas.openxmlformats.org/officeDocument/2006/relationships/oleObject" Target="../embeddings/oleObject5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60.bin"/><Relationship Id="rId18" Type="http://schemas.openxmlformats.org/officeDocument/2006/relationships/image" Target="../media/image59.w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56.wmf"/><Relationship Id="rId17" Type="http://schemas.openxmlformats.org/officeDocument/2006/relationships/oleObject" Target="../embeddings/oleObject62.bin"/><Relationship Id="rId2" Type="http://schemas.openxmlformats.org/officeDocument/2006/relationships/slide" Target="slide10.xml"/><Relationship Id="rId16" Type="http://schemas.openxmlformats.org/officeDocument/2006/relationships/image" Target="../media/image58.wmf"/><Relationship Id="rId20" Type="http://schemas.openxmlformats.org/officeDocument/2006/relationships/image" Target="../media/image6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6.bin"/><Relationship Id="rId15" Type="http://schemas.openxmlformats.org/officeDocument/2006/relationships/oleObject" Target="../embeddings/oleObject61.bin"/><Relationship Id="rId10" Type="http://schemas.openxmlformats.org/officeDocument/2006/relationships/image" Target="../media/image55.wmf"/><Relationship Id="rId19" Type="http://schemas.openxmlformats.org/officeDocument/2006/relationships/oleObject" Target="../embeddings/oleObject63.bin"/><Relationship Id="rId4" Type="http://schemas.openxmlformats.org/officeDocument/2006/relationships/image" Target="../media/image52.wmf"/><Relationship Id="rId9" Type="http://schemas.openxmlformats.org/officeDocument/2006/relationships/oleObject" Target="../embeddings/oleObject58.bin"/><Relationship Id="rId14" Type="http://schemas.openxmlformats.org/officeDocument/2006/relationships/image" Target="../media/image5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image" Target="../media/image66.wmf"/><Relationship Id="rId18" Type="http://schemas.openxmlformats.org/officeDocument/2006/relationships/oleObject" Target="../embeddings/oleObject72.bin"/><Relationship Id="rId26" Type="http://schemas.openxmlformats.org/officeDocument/2006/relationships/oleObject" Target="../embeddings/oleObject77.bin"/><Relationship Id="rId3" Type="http://schemas.openxmlformats.org/officeDocument/2006/relationships/image" Target="../media/image61.wmf"/><Relationship Id="rId21" Type="http://schemas.openxmlformats.org/officeDocument/2006/relationships/oleObject" Target="../embeddings/oleObject74.bin"/><Relationship Id="rId7" Type="http://schemas.openxmlformats.org/officeDocument/2006/relationships/image" Target="../media/image63.wmf"/><Relationship Id="rId12" Type="http://schemas.openxmlformats.org/officeDocument/2006/relationships/oleObject" Target="../embeddings/oleObject69.bin"/><Relationship Id="rId17" Type="http://schemas.openxmlformats.org/officeDocument/2006/relationships/image" Target="../media/image68.wmf"/><Relationship Id="rId25" Type="http://schemas.openxmlformats.org/officeDocument/2006/relationships/image" Target="../media/image71.wmf"/><Relationship Id="rId2" Type="http://schemas.openxmlformats.org/officeDocument/2006/relationships/oleObject" Target="../embeddings/oleObject64.bin"/><Relationship Id="rId16" Type="http://schemas.openxmlformats.org/officeDocument/2006/relationships/oleObject" Target="../embeddings/oleObject71.bin"/><Relationship Id="rId20" Type="http://schemas.openxmlformats.org/officeDocument/2006/relationships/image" Target="../media/image69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6.bin"/><Relationship Id="rId11" Type="http://schemas.openxmlformats.org/officeDocument/2006/relationships/image" Target="../media/image65.wmf"/><Relationship Id="rId24" Type="http://schemas.openxmlformats.org/officeDocument/2006/relationships/oleObject" Target="../embeddings/oleObject76.bin"/><Relationship Id="rId5" Type="http://schemas.openxmlformats.org/officeDocument/2006/relationships/image" Target="../media/image62.wmf"/><Relationship Id="rId15" Type="http://schemas.openxmlformats.org/officeDocument/2006/relationships/image" Target="../media/image67.wmf"/><Relationship Id="rId23" Type="http://schemas.openxmlformats.org/officeDocument/2006/relationships/image" Target="../media/image70.wmf"/><Relationship Id="rId10" Type="http://schemas.openxmlformats.org/officeDocument/2006/relationships/oleObject" Target="../embeddings/oleObject68.bin"/><Relationship Id="rId19" Type="http://schemas.openxmlformats.org/officeDocument/2006/relationships/oleObject" Target="../embeddings/oleObject73.bin"/><Relationship Id="rId4" Type="http://schemas.openxmlformats.org/officeDocument/2006/relationships/oleObject" Target="../embeddings/oleObject65.bin"/><Relationship Id="rId9" Type="http://schemas.openxmlformats.org/officeDocument/2006/relationships/image" Target="../media/image64.wmf"/><Relationship Id="rId14" Type="http://schemas.openxmlformats.org/officeDocument/2006/relationships/oleObject" Target="../embeddings/oleObject70.bin"/><Relationship Id="rId22" Type="http://schemas.openxmlformats.org/officeDocument/2006/relationships/oleObject" Target="../embeddings/oleObject75.bin"/><Relationship Id="rId27" Type="http://schemas.openxmlformats.org/officeDocument/2006/relationships/image" Target="../media/image7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1.bin"/><Relationship Id="rId13" Type="http://schemas.openxmlformats.org/officeDocument/2006/relationships/image" Target="../media/image78.wmf"/><Relationship Id="rId3" Type="http://schemas.openxmlformats.org/officeDocument/2006/relationships/image" Target="../media/image73.wmf"/><Relationship Id="rId7" Type="http://schemas.openxmlformats.org/officeDocument/2006/relationships/image" Target="../media/image75.wmf"/><Relationship Id="rId12" Type="http://schemas.openxmlformats.org/officeDocument/2006/relationships/oleObject" Target="../embeddings/oleObject83.bin"/><Relationship Id="rId2" Type="http://schemas.openxmlformats.org/officeDocument/2006/relationships/oleObject" Target="../embeddings/oleObject7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0.bin"/><Relationship Id="rId11" Type="http://schemas.openxmlformats.org/officeDocument/2006/relationships/image" Target="../media/image77.wmf"/><Relationship Id="rId5" Type="http://schemas.openxmlformats.org/officeDocument/2006/relationships/image" Target="../media/image74.wmf"/><Relationship Id="rId15" Type="http://schemas.openxmlformats.org/officeDocument/2006/relationships/image" Target="../media/image79.wmf"/><Relationship Id="rId10" Type="http://schemas.openxmlformats.org/officeDocument/2006/relationships/oleObject" Target="../embeddings/oleObject82.bin"/><Relationship Id="rId4" Type="http://schemas.openxmlformats.org/officeDocument/2006/relationships/oleObject" Target="../embeddings/oleObject79.bin"/><Relationship Id="rId9" Type="http://schemas.openxmlformats.org/officeDocument/2006/relationships/image" Target="../media/image76.wmf"/><Relationship Id="rId14" Type="http://schemas.openxmlformats.org/officeDocument/2006/relationships/oleObject" Target="../embeddings/oleObject8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3" Type="http://schemas.openxmlformats.org/officeDocument/2006/relationships/image" Target="../media/image80.wmf"/><Relationship Id="rId7" Type="http://schemas.openxmlformats.org/officeDocument/2006/relationships/image" Target="../media/image82.wmf"/><Relationship Id="rId2" Type="http://schemas.openxmlformats.org/officeDocument/2006/relationships/oleObject" Target="../embeddings/oleObject8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7.bin"/><Relationship Id="rId11" Type="http://schemas.openxmlformats.org/officeDocument/2006/relationships/image" Target="../media/image84.wmf"/><Relationship Id="rId5" Type="http://schemas.openxmlformats.org/officeDocument/2006/relationships/image" Target="../media/image81.wmf"/><Relationship Id="rId10" Type="http://schemas.openxmlformats.org/officeDocument/2006/relationships/oleObject" Target="../embeddings/oleObject89.bin"/><Relationship Id="rId4" Type="http://schemas.openxmlformats.org/officeDocument/2006/relationships/oleObject" Target="../embeddings/oleObject86.bin"/><Relationship Id="rId9" Type="http://schemas.openxmlformats.org/officeDocument/2006/relationships/image" Target="../media/image8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3.bin"/><Relationship Id="rId3" Type="http://schemas.openxmlformats.org/officeDocument/2006/relationships/image" Target="../media/image85.wmf"/><Relationship Id="rId7" Type="http://schemas.openxmlformats.org/officeDocument/2006/relationships/image" Target="../media/image87.wmf"/><Relationship Id="rId2" Type="http://schemas.openxmlformats.org/officeDocument/2006/relationships/oleObject" Target="../embeddings/oleObject9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2.bin"/><Relationship Id="rId11" Type="http://schemas.openxmlformats.org/officeDocument/2006/relationships/image" Target="../media/image89.wmf"/><Relationship Id="rId5" Type="http://schemas.openxmlformats.org/officeDocument/2006/relationships/image" Target="../media/image86.wmf"/><Relationship Id="rId10" Type="http://schemas.openxmlformats.org/officeDocument/2006/relationships/oleObject" Target="../embeddings/oleObject94.bin"/><Relationship Id="rId4" Type="http://schemas.openxmlformats.org/officeDocument/2006/relationships/oleObject" Target="../embeddings/oleObject91.bin"/><Relationship Id="rId9" Type="http://schemas.openxmlformats.org/officeDocument/2006/relationships/image" Target="../media/image8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13" Type="http://schemas.openxmlformats.org/officeDocument/2006/relationships/oleObject" Target="../embeddings/oleObject101.bin"/><Relationship Id="rId18" Type="http://schemas.openxmlformats.org/officeDocument/2006/relationships/image" Target="../media/image97.wmf"/><Relationship Id="rId3" Type="http://schemas.openxmlformats.org/officeDocument/2006/relationships/image" Target="../media/image90.wmf"/><Relationship Id="rId21" Type="http://schemas.openxmlformats.org/officeDocument/2006/relationships/oleObject" Target="../embeddings/oleObject105.bin"/><Relationship Id="rId7" Type="http://schemas.openxmlformats.org/officeDocument/2006/relationships/image" Target="../media/image92.wmf"/><Relationship Id="rId12" Type="http://schemas.openxmlformats.org/officeDocument/2006/relationships/image" Target="../media/image94.wmf"/><Relationship Id="rId17" Type="http://schemas.openxmlformats.org/officeDocument/2006/relationships/oleObject" Target="../embeddings/oleObject103.bin"/><Relationship Id="rId2" Type="http://schemas.openxmlformats.org/officeDocument/2006/relationships/oleObject" Target="../embeddings/oleObject95.bin"/><Relationship Id="rId16" Type="http://schemas.openxmlformats.org/officeDocument/2006/relationships/image" Target="../media/image96.wmf"/><Relationship Id="rId20" Type="http://schemas.openxmlformats.org/officeDocument/2006/relationships/image" Target="../media/image98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7.bin"/><Relationship Id="rId11" Type="http://schemas.openxmlformats.org/officeDocument/2006/relationships/oleObject" Target="../embeddings/oleObject100.bin"/><Relationship Id="rId5" Type="http://schemas.openxmlformats.org/officeDocument/2006/relationships/image" Target="../media/image91.wmf"/><Relationship Id="rId15" Type="http://schemas.openxmlformats.org/officeDocument/2006/relationships/oleObject" Target="../embeddings/oleObject102.bin"/><Relationship Id="rId10" Type="http://schemas.openxmlformats.org/officeDocument/2006/relationships/oleObject" Target="../embeddings/oleObject99.bin"/><Relationship Id="rId19" Type="http://schemas.openxmlformats.org/officeDocument/2006/relationships/oleObject" Target="../embeddings/oleObject104.bin"/><Relationship Id="rId4" Type="http://schemas.openxmlformats.org/officeDocument/2006/relationships/oleObject" Target="../embeddings/oleObject96.bin"/><Relationship Id="rId9" Type="http://schemas.openxmlformats.org/officeDocument/2006/relationships/image" Target="../media/image93.wmf"/><Relationship Id="rId14" Type="http://schemas.openxmlformats.org/officeDocument/2006/relationships/image" Target="../media/image95.wmf"/><Relationship Id="rId22" Type="http://schemas.openxmlformats.org/officeDocument/2006/relationships/image" Target="../media/image99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9.bin"/><Relationship Id="rId13" Type="http://schemas.openxmlformats.org/officeDocument/2006/relationships/image" Target="../media/image95.wmf"/><Relationship Id="rId3" Type="http://schemas.openxmlformats.org/officeDocument/2006/relationships/image" Target="../media/image100.wmf"/><Relationship Id="rId7" Type="http://schemas.openxmlformats.org/officeDocument/2006/relationships/image" Target="../media/image102.wmf"/><Relationship Id="rId12" Type="http://schemas.openxmlformats.org/officeDocument/2006/relationships/oleObject" Target="../embeddings/oleObject111.bin"/><Relationship Id="rId2" Type="http://schemas.openxmlformats.org/officeDocument/2006/relationships/oleObject" Target="../embeddings/oleObject10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8.bin"/><Relationship Id="rId11" Type="http://schemas.openxmlformats.org/officeDocument/2006/relationships/image" Target="../media/image104.wmf"/><Relationship Id="rId5" Type="http://schemas.openxmlformats.org/officeDocument/2006/relationships/image" Target="../media/image101.wmf"/><Relationship Id="rId15" Type="http://schemas.openxmlformats.org/officeDocument/2006/relationships/image" Target="../media/image105.wmf"/><Relationship Id="rId10" Type="http://schemas.openxmlformats.org/officeDocument/2006/relationships/oleObject" Target="../embeddings/oleObject110.bin"/><Relationship Id="rId4" Type="http://schemas.openxmlformats.org/officeDocument/2006/relationships/oleObject" Target="../embeddings/oleObject107.bin"/><Relationship Id="rId9" Type="http://schemas.openxmlformats.org/officeDocument/2006/relationships/image" Target="../media/image103.wmf"/><Relationship Id="rId14" Type="http://schemas.openxmlformats.org/officeDocument/2006/relationships/oleObject" Target="../embeddings/oleObject112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6.bin"/><Relationship Id="rId13" Type="http://schemas.openxmlformats.org/officeDocument/2006/relationships/image" Target="../media/image111.wmf"/><Relationship Id="rId3" Type="http://schemas.openxmlformats.org/officeDocument/2006/relationships/image" Target="../media/image106.wmf"/><Relationship Id="rId7" Type="http://schemas.openxmlformats.org/officeDocument/2006/relationships/image" Target="../media/image108.wmf"/><Relationship Id="rId12" Type="http://schemas.openxmlformats.org/officeDocument/2006/relationships/oleObject" Target="../embeddings/oleObject118.bin"/><Relationship Id="rId17" Type="http://schemas.openxmlformats.org/officeDocument/2006/relationships/image" Target="../media/image113.wmf"/><Relationship Id="rId2" Type="http://schemas.openxmlformats.org/officeDocument/2006/relationships/oleObject" Target="../embeddings/oleObject113.bin"/><Relationship Id="rId16" Type="http://schemas.openxmlformats.org/officeDocument/2006/relationships/oleObject" Target="../embeddings/oleObject12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5.bin"/><Relationship Id="rId11" Type="http://schemas.openxmlformats.org/officeDocument/2006/relationships/image" Target="../media/image110.wmf"/><Relationship Id="rId5" Type="http://schemas.openxmlformats.org/officeDocument/2006/relationships/image" Target="../media/image107.wmf"/><Relationship Id="rId15" Type="http://schemas.openxmlformats.org/officeDocument/2006/relationships/image" Target="../media/image112.wmf"/><Relationship Id="rId10" Type="http://schemas.openxmlformats.org/officeDocument/2006/relationships/oleObject" Target="../embeddings/oleObject117.bin"/><Relationship Id="rId4" Type="http://schemas.openxmlformats.org/officeDocument/2006/relationships/oleObject" Target="../embeddings/oleObject114.bin"/><Relationship Id="rId9" Type="http://schemas.openxmlformats.org/officeDocument/2006/relationships/image" Target="../media/image109.wmf"/><Relationship Id="rId14" Type="http://schemas.openxmlformats.org/officeDocument/2006/relationships/oleObject" Target="../embeddings/oleObject11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wmf"/><Relationship Id="rId2" Type="http://schemas.openxmlformats.org/officeDocument/2006/relationships/oleObject" Target="../embeddings/oleObject121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5.bin"/><Relationship Id="rId13" Type="http://schemas.openxmlformats.org/officeDocument/2006/relationships/image" Target="../media/image120.wmf"/><Relationship Id="rId3" Type="http://schemas.openxmlformats.org/officeDocument/2006/relationships/image" Target="../media/image115.wmf"/><Relationship Id="rId7" Type="http://schemas.openxmlformats.org/officeDocument/2006/relationships/image" Target="../media/image117.wmf"/><Relationship Id="rId12" Type="http://schemas.openxmlformats.org/officeDocument/2006/relationships/oleObject" Target="../embeddings/oleObject127.bin"/><Relationship Id="rId2" Type="http://schemas.openxmlformats.org/officeDocument/2006/relationships/oleObject" Target="../embeddings/oleObject12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4.bin"/><Relationship Id="rId11" Type="http://schemas.openxmlformats.org/officeDocument/2006/relationships/image" Target="../media/image119.wmf"/><Relationship Id="rId5" Type="http://schemas.openxmlformats.org/officeDocument/2006/relationships/image" Target="../media/image116.wmf"/><Relationship Id="rId15" Type="http://schemas.openxmlformats.org/officeDocument/2006/relationships/image" Target="../media/image121.wmf"/><Relationship Id="rId10" Type="http://schemas.openxmlformats.org/officeDocument/2006/relationships/oleObject" Target="../embeddings/oleObject126.bin"/><Relationship Id="rId4" Type="http://schemas.openxmlformats.org/officeDocument/2006/relationships/oleObject" Target="../embeddings/oleObject123.bin"/><Relationship Id="rId9" Type="http://schemas.openxmlformats.org/officeDocument/2006/relationships/image" Target="../media/image118.wmf"/><Relationship Id="rId14" Type="http://schemas.openxmlformats.org/officeDocument/2006/relationships/oleObject" Target="../embeddings/oleObject12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wmf"/><Relationship Id="rId7" Type="http://schemas.openxmlformats.org/officeDocument/2006/relationships/image" Target="../media/image124.wmf"/><Relationship Id="rId2" Type="http://schemas.openxmlformats.org/officeDocument/2006/relationships/oleObject" Target="../embeddings/oleObject12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1.bin"/><Relationship Id="rId5" Type="http://schemas.openxmlformats.org/officeDocument/2006/relationships/image" Target="../media/image123.wmf"/><Relationship Id="rId4" Type="http://schemas.openxmlformats.org/officeDocument/2006/relationships/oleObject" Target="../embeddings/oleObject130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5.bin"/><Relationship Id="rId3" Type="http://schemas.openxmlformats.org/officeDocument/2006/relationships/image" Target="../media/image125.wmf"/><Relationship Id="rId7" Type="http://schemas.openxmlformats.org/officeDocument/2006/relationships/image" Target="../media/image127.wmf"/><Relationship Id="rId2" Type="http://schemas.openxmlformats.org/officeDocument/2006/relationships/oleObject" Target="../embeddings/oleObject13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4.bin"/><Relationship Id="rId11" Type="http://schemas.openxmlformats.org/officeDocument/2006/relationships/image" Target="../media/image129.wmf"/><Relationship Id="rId5" Type="http://schemas.openxmlformats.org/officeDocument/2006/relationships/image" Target="../media/image126.wmf"/><Relationship Id="rId10" Type="http://schemas.openxmlformats.org/officeDocument/2006/relationships/oleObject" Target="../embeddings/oleObject136.bin"/><Relationship Id="rId4" Type="http://schemas.openxmlformats.org/officeDocument/2006/relationships/oleObject" Target="../embeddings/oleObject133.bin"/><Relationship Id="rId9" Type="http://schemas.openxmlformats.org/officeDocument/2006/relationships/image" Target="../media/image128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oleObject" Target="../embeddings/oleObject13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wmf"/><Relationship Id="rId4" Type="http://schemas.openxmlformats.org/officeDocument/2006/relationships/oleObject" Target="../embeddings/oleObject138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wmf"/><Relationship Id="rId7" Type="http://schemas.openxmlformats.org/officeDocument/2006/relationships/image" Target="../media/image135.wmf"/><Relationship Id="rId2" Type="http://schemas.openxmlformats.org/officeDocument/2006/relationships/oleObject" Target="../embeddings/oleObject13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1.bin"/><Relationship Id="rId5" Type="http://schemas.openxmlformats.org/officeDocument/2006/relationships/image" Target="../media/image134.wmf"/><Relationship Id="rId4" Type="http://schemas.openxmlformats.org/officeDocument/2006/relationships/oleObject" Target="../embeddings/oleObject140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5.bin"/><Relationship Id="rId13" Type="http://schemas.openxmlformats.org/officeDocument/2006/relationships/image" Target="../media/image140.wmf"/><Relationship Id="rId3" Type="http://schemas.openxmlformats.org/officeDocument/2006/relationships/oleObject" Target="../embeddings/oleObject142.bin"/><Relationship Id="rId7" Type="http://schemas.openxmlformats.org/officeDocument/2006/relationships/oleObject" Target="../embeddings/oleObject144.bin"/><Relationship Id="rId12" Type="http://schemas.openxmlformats.org/officeDocument/2006/relationships/oleObject" Target="../embeddings/oleObject147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wmf"/><Relationship Id="rId11" Type="http://schemas.openxmlformats.org/officeDocument/2006/relationships/image" Target="../media/image139.wmf"/><Relationship Id="rId5" Type="http://schemas.openxmlformats.org/officeDocument/2006/relationships/oleObject" Target="../embeddings/oleObject143.bin"/><Relationship Id="rId10" Type="http://schemas.openxmlformats.org/officeDocument/2006/relationships/oleObject" Target="../embeddings/oleObject146.bin"/><Relationship Id="rId4" Type="http://schemas.openxmlformats.org/officeDocument/2006/relationships/image" Target="../media/image136.wmf"/><Relationship Id="rId9" Type="http://schemas.openxmlformats.org/officeDocument/2006/relationships/image" Target="../media/image138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wmf"/><Relationship Id="rId7" Type="http://schemas.openxmlformats.org/officeDocument/2006/relationships/image" Target="../media/image136.wmf"/><Relationship Id="rId2" Type="http://schemas.openxmlformats.org/officeDocument/2006/relationships/oleObject" Target="../embeddings/oleObject14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50.bin"/><Relationship Id="rId5" Type="http://schemas.openxmlformats.org/officeDocument/2006/relationships/image" Target="../media/image142.wmf"/><Relationship Id="rId4" Type="http://schemas.openxmlformats.org/officeDocument/2006/relationships/oleObject" Target="../embeddings/oleObject149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wmf"/><Relationship Id="rId3" Type="http://schemas.openxmlformats.org/officeDocument/2006/relationships/oleObject" Target="../embeddings/oleObject151.bin"/><Relationship Id="rId7" Type="http://schemas.openxmlformats.org/officeDocument/2006/relationships/oleObject" Target="../embeddings/oleObject15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wmf"/><Relationship Id="rId5" Type="http://schemas.openxmlformats.org/officeDocument/2006/relationships/oleObject" Target="../embeddings/oleObject152.bin"/><Relationship Id="rId10" Type="http://schemas.openxmlformats.org/officeDocument/2006/relationships/image" Target="../media/image146.wmf"/><Relationship Id="rId4" Type="http://schemas.openxmlformats.org/officeDocument/2006/relationships/image" Target="../media/image143.wmf"/><Relationship Id="rId9" Type="http://schemas.openxmlformats.org/officeDocument/2006/relationships/oleObject" Target="../embeddings/oleObject154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8.bin"/><Relationship Id="rId13" Type="http://schemas.openxmlformats.org/officeDocument/2006/relationships/image" Target="../media/image151.wmf"/><Relationship Id="rId3" Type="http://schemas.openxmlformats.org/officeDocument/2006/relationships/image" Target="../media/image147.wmf"/><Relationship Id="rId7" Type="http://schemas.openxmlformats.org/officeDocument/2006/relationships/image" Target="../media/image148.wmf"/><Relationship Id="rId12" Type="http://schemas.openxmlformats.org/officeDocument/2006/relationships/oleObject" Target="../embeddings/oleObject160.bin"/><Relationship Id="rId2" Type="http://schemas.openxmlformats.org/officeDocument/2006/relationships/oleObject" Target="../embeddings/oleObject15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57.bin"/><Relationship Id="rId11" Type="http://schemas.openxmlformats.org/officeDocument/2006/relationships/image" Target="../media/image150.wmf"/><Relationship Id="rId5" Type="http://schemas.openxmlformats.org/officeDocument/2006/relationships/image" Target="../media/image145.wmf"/><Relationship Id="rId15" Type="http://schemas.openxmlformats.org/officeDocument/2006/relationships/image" Target="../media/image152.wmf"/><Relationship Id="rId10" Type="http://schemas.openxmlformats.org/officeDocument/2006/relationships/oleObject" Target="../embeddings/oleObject159.bin"/><Relationship Id="rId4" Type="http://schemas.openxmlformats.org/officeDocument/2006/relationships/oleObject" Target="../embeddings/oleObject156.bin"/><Relationship Id="rId9" Type="http://schemas.openxmlformats.org/officeDocument/2006/relationships/image" Target="../media/image149.wmf"/><Relationship Id="rId14" Type="http://schemas.openxmlformats.org/officeDocument/2006/relationships/oleObject" Target="../embeddings/oleObject161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5.bin"/><Relationship Id="rId3" Type="http://schemas.openxmlformats.org/officeDocument/2006/relationships/image" Target="../media/image153.wmf"/><Relationship Id="rId7" Type="http://schemas.openxmlformats.org/officeDocument/2006/relationships/image" Target="../media/image155.wmf"/><Relationship Id="rId2" Type="http://schemas.openxmlformats.org/officeDocument/2006/relationships/oleObject" Target="../embeddings/oleObject16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4.bin"/><Relationship Id="rId5" Type="http://schemas.openxmlformats.org/officeDocument/2006/relationships/image" Target="../media/image154.wmf"/><Relationship Id="rId4" Type="http://schemas.openxmlformats.org/officeDocument/2006/relationships/oleObject" Target="../embeddings/oleObject163.bin"/><Relationship Id="rId9" Type="http://schemas.openxmlformats.org/officeDocument/2006/relationships/image" Target="../media/image156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wmf"/><Relationship Id="rId7" Type="http://schemas.openxmlformats.org/officeDocument/2006/relationships/image" Target="../media/image159.wmf"/><Relationship Id="rId2" Type="http://schemas.openxmlformats.org/officeDocument/2006/relationships/oleObject" Target="../embeddings/oleObject16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8.bin"/><Relationship Id="rId5" Type="http://schemas.openxmlformats.org/officeDocument/2006/relationships/image" Target="../media/image158.wmf"/><Relationship Id="rId4" Type="http://schemas.openxmlformats.org/officeDocument/2006/relationships/oleObject" Target="../embeddings/oleObject167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2.bin"/><Relationship Id="rId3" Type="http://schemas.openxmlformats.org/officeDocument/2006/relationships/image" Target="../media/image160.wmf"/><Relationship Id="rId7" Type="http://schemas.openxmlformats.org/officeDocument/2006/relationships/image" Target="../media/image162.wmf"/><Relationship Id="rId2" Type="http://schemas.openxmlformats.org/officeDocument/2006/relationships/oleObject" Target="../embeddings/oleObject16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1.bin"/><Relationship Id="rId5" Type="http://schemas.openxmlformats.org/officeDocument/2006/relationships/image" Target="../media/image161.wmf"/><Relationship Id="rId4" Type="http://schemas.openxmlformats.org/officeDocument/2006/relationships/oleObject" Target="../embeddings/oleObject170.bin"/><Relationship Id="rId9" Type="http://schemas.openxmlformats.org/officeDocument/2006/relationships/image" Target="../media/image163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6.bin"/><Relationship Id="rId3" Type="http://schemas.openxmlformats.org/officeDocument/2006/relationships/image" Target="../media/image164.wmf"/><Relationship Id="rId7" Type="http://schemas.openxmlformats.org/officeDocument/2006/relationships/image" Target="../media/image166.wmf"/><Relationship Id="rId2" Type="http://schemas.openxmlformats.org/officeDocument/2006/relationships/oleObject" Target="../embeddings/oleObject17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5.bin"/><Relationship Id="rId5" Type="http://schemas.openxmlformats.org/officeDocument/2006/relationships/image" Target="../media/image165.wmf"/><Relationship Id="rId4" Type="http://schemas.openxmlformats.org/officeDocument/2006/relationships/oleObject" Target="../embeddings/oleObject174.bin"/><Relationship Id="rId9" Type="http://schemas.openxmlformats.org/officeDocument/2006/relationships/image" Target="../media/image167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0.bin"/><Relationship Id="rId3" Type="http://schemas.openxmlformats.org/officeDocument/2006/relationships/image" Target="../media/image168.wmf"/><Relationship Id="rId7" Type="http://schemas.openxmlformats.org/officeDocument/2006/relationships/image" Target="../media/image170.wmf"/><Relationship Id="rId2" Type="http://schemas.openxmlformats.org/officeDocument/2006/relationships/oleObject" Target="../embeddings/oleObject17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9.bin"/><Relationship Id="rId11" Type="http://schemas.openxmlformats.org/officeDocument/2006/relationships/image" Target="../media/image172.wmf"/><Relationship Id="rId5" Type="http://schemas.openxmlformats.org/officeDocument/2006/relationships/image" Target="../media/image169.wmf"/><Relationship Id="rId10" Type="http://schemas.openxmlformats.org/officeDocument/2006/relationships/oleObject" Target="../embeddings/oleObject181.bin"/><Relationship Id="rId4" Type="http://schemas.openxmlformats.org/officeDocument/2006/relationships/oleObject" Target="../embeddings/oleObject178.bin"/><Relationship Id="rId9" Type="http://schemas.openxmlformats.org/officeDocument/2006/relationships/image" Target="../media/image171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5.bin"/><Relationship Id="rId3" Type="http://schemas.openxmlformats.org/officeDocument/2006/relationships/image" Target="../media/image173.wmf"/><Relationship Id="rId7" Type="http://schemas.openxmlformats.org/officeDocument/2006/relationships/image" Target="../media/image175.wmf"/><Relationship Id="rId2" Type="http://schemas.openxmlformats.org/officeDocument/2006/relationships/oleObject" Target="../embeddings/oleObject18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84.bin"/><Relationship Id="rId11" Type="http://schemas.openxmlformats.org/officeDocument/2006/relationships/image" Target="../media/image177.wmf"/><Relationship Id="rId5" Type="http://schemas.openxmlformats.org/officeDocument/2006/relationships/image" Target="../media/image174.wmf"/><Relationship Id="rId10" Type="http://schemas.openxmlformats.org/officeDocument/2006/relationships/oleObject" Target="../embeddings/oleObject186.bin"/><Relationship Id="rId4" Type="http://schemas.openxmlformats.org/officeDocument/2006/relationships/oleObject" Target="../embeddings/oleObject183.bin"/><Relationship Id="rId9" Type="http://schemas.openxmlformats.org/officeDocument/2006/relationships/image" Target="../media/image176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0.bin"/><Relationship Id="rId3" Type="http://schemas.openxmlformats.org/officeDocument/2006/relationships/image" Target="../media/image178.wmf"/><Relationship Id="rId7" Type="http://schemas.openxmlformats.org/officeDocument/2006/relationships/image" Target="../media/image180.wmf"/><Relationship Id="rId2" Type="http://schemas.openxmlformats.org/officeDocument/2006/relationships/oleObject" Target="../embeddings/oleObject18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89.bin"/><Relationship Id="rId11" Type="http://schemas.openxmlformats.org/officeDocument/2006/relationships/image" Target="../media/image182.wmf"/><Relationship Id="rId5" Type="http://schemas.openxmlformats.org/officeDocument/2006/relationships/image" Target="../media/image179.wmf"/><Relationship Id="rId10" Type="http://schemas.openxmlformats.org/officeDocument/2006/relationships/oleObject" Target="../embeddings/oleObject191.bin"/><Relationship Id="rId4" Type="http://schemas.openxmlformats.org/officeDocument/2006/relationships/oleObject" Target="../embeddings/oleObject188.bin"/><Relationship Id="rId9" Type="http://schemas.openxmlformats.org/officeDocument/2006/relationships/image" Target="../media/image181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5.bin"/><Relationship Id="rId13" Type="http://schemas.openxmlformats.org/officeDocument/2006/relationships/oleObject" Target="../embeddings/oleObject197.bin"/><Relationship Id="rId3" Type="http://schemas.openxmlformats.org/officeDocument/2006/relationships/image" Target="../media/image183.wmf"/><Relationship Id="rId7" Type="http://schemas.openxmlformats.org/officeDocument/2006/relationships/image" Target="../media/image185.wmf"/><Relationship Id="rId12" Type="http://schemas.openxmlformats.org/officeDocument/2006/relationships/image" Target="../media/image188.wmf"/><Relationship Id="rId2" Type="http://schemas.openxmlformats.org/officeDocument/2006/relationships/oleObject" Target="../embeddings/oleObject19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94.bin"/><Relationship Id="rId11" Type="http://schemas.openxmlformats.org/officeDocument/2006/relationships/oleObject" Target="../embeddings/oleObject196.bin"/><Relationship Id="rId5" Type="http://schemas.openxmlformats.org/officeDocument/2006/relationships/image" Target="../media/image184.wmf"/><Relationship Id="rId10" Type="http://schemas.openxmlformats.org/officeDocument/2006/relationships/image" Target="../media/image187.png"/><Relationship Id="rId4" Type="http://schemas.openxmlformats.org/officeDocument/2006/relationships/oleObject" Target="../embeddings/oleObject193.bin"/><Relationship Id="rId9" Type="http://schemas.openxmlformats.org/officeDocument/2006/relationships/image" Target="../media/image186.wmf"/><Relationship Id="rId14" Type="http://schemas.openxmlformats.org/officeDocument/2006/relationships/image" Target="../media/image189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1.bin"/><Relationship Id="rId3" Type="http://schemas.openxmlformats.org/officeDocument/2006/relationships/image" Target="../media/image190.wmf"/><Relationship Id="rId7" Type="http://schemas.openxmlformats.org/officeDocument/2006/relationships/image" Target="../media/image192.wmf"/><Relationship Id="rId2" Type="http://schemas.openxmlformats.org/officeDocument/2006/relationships/oleObject" Target="../embeddings/oleObject19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00.bin"/><Relationship Id="rId11" Type="http://schemas.openxmlformats.org/officeDocument/2006/relationships/image" Target="../media/image194.wmf"/><Relationship Id="rId5" Type="http://schemas.openxmlformats.org/officeDocument/2006/relationships/image" Target="../media/image191.wmf"/><Relationship Id="rId10" Type="http://schemas.openxmlformats.org/officeDocument/2006/relationships/oleObject" Target="../embeddings/oleObject202.bin"/><Relationship Id="rId4" Type="http://schemas.openxmlformats.org/officeDocument/2006/relationships/oleObject" Target="../embeddings/oleObject199.bin"/><Relationship Id="rId9" Type="http://schemas.openxmlformats.org/officeDocument/2006/relationships/image" Target="../media/image193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3" Type="http://schemas.openxmlformats.org/officeDocument/2006/relationships/image" Target="../media/image195.wmf"/><Relationship Id="rId7" Type="http://schemas.openxmlformats.org/officeDocument/2006/relationships/image" Target="../media/image197.wmf"/><Relationship Id="rId12" Type="http://schemas.openxmlformats.org/officeDocument/2006/relationships/image" Target="../media/image200.wmf"/><Relationship Id="rId2" Type="http://schemas.openxmlformats.org/officeDocument/2006/relationships/oleObject" Target="../embeddings/oleObject20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05.bin"/><Relationship Id="rId11" Type="http://schemas.openxmlformats.org/officeDocument/2006/relationships/oleObject" Target="../embeddings/oleObject207.bin"/><Relationship Id="rId5" Type="http://schemas.openxmlformats.org/officeDocument/2006/relationships/image" Target="../media/image196.wmf"/><Relationship Id="rId10" Type="http://schemas.openxmlformats.org/officeDocument/2006/relationships/image" Target="../media/image199.wmf"/><Relationship Id="rId4" Type="http://schemas.openxmlformats.org/officeDocument/2006/relationships/oleObject" Target="../embeddings/oleObject204.bin"/><Relationship Id="rId9" Type="http://schemas.openxmlformats.org/officeDocument/2006/relationships/oleObject" Target="../embeddings/oleObject206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1.bin"/><Relationship Id="rId13" Type="http://schemas.openxmlformats.org/officeDocument/2006/relationships/image" Target="../media/image206.wmf"/><Relationship Id="rId18" Type="http://schemas.openxmlformats.org/officeDocument/2006/relationships/oleObject" Target="../embeddings/oleObject216.bin"/><Relationship Id="rId3" Type="http://schemas.openxmlformats.org/officeDocument/2006/relationships/image" Target="../media/image201.wmf"/><Relationship Id="rId21" Type="http://schemas.openxmlformats.org/officeDocument/2006/relationships/image" Target="../media/image210.wmf"/><Relationship Id="rId7" Type="http://schemas.openxmlformats.org/officeDocument/2006/relationships/image" Target="../media/image203.wmf"/><Relationship Id="rId12" Type="http://schemas.openxmlformats.org/officeDocument/2006/relationships/oleObject" Target="../embeddings/oleObject213.bin"/><Relationship Id="rId17" Type="http://schemas.openxmlformats.org/officeDocument/2006/relationships/image" Target="../media/image208.wmf"/><Relationship Id="rId2" Type="http://schemas.openxmlformats.org/officeDocument/2006/relationships/oleObject" Target="../embeddings/oleObject208.bin"/><Relationship Id="rId16" Type="http://schemas.openxmlformats.org/officeDocument/2006/relationships/oleObject" Target="../embeddings/oleObject215.bin"/><Relationship Id="rId20" Type="http://schemas.openxmlformats.org/officeDocument/2006/relationships/oleObject" Target="../embeddings/oleObject21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0.bin"/><Relationship Id="rId11" Type="http://schemas.openxmlformats.org/officeDocument/2006/relationships/image" Target="../media/image205.wmf"/><Relationship Id="rId5" Type="http://schemas.openxmlformats.org/officeDocument/2006/relationships/image" Target="../media/image202.wmf"/><Relationship Id="rId15" Type="http://schemas.openxmlformats.org/officeDocument/2006/relationships/image" Target="../media/image207.wmf"/><Relationship Id="rId10" Type="http://schemas.openxmlformats.org/officeDocument/2006/relationships/oleObject" Target="../embeddings/oleObject212.bin"/><Relationship Id="rId19" Type="http://schemas.openxmlformats.org/officeDocument/2006/relationships/image" Target="../media/image209.wmf"/><Relationship Id="rId4" Type="http://schemas.openxmlformats.org/officeDocument/2006/relationships/oleObject" Target="../embeddings/oleObject209.bin"/><Relationship Id="rId9" Type="http://schemas.openxmlformats.org/officeDocument/2006/relationships/image" Target="../media/image204.wmf"/><Relationship Id="rId14" Type="http://schemas.openxmlformats.org/officeDocument/2006/relationships/oleObject" Target="../embeddings/oleObject214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wmf"/><Relationship Id="rId2" Type="http://schemas.openxmlformats.org/officeDocument/2006/relationships/oleObject" Target="../embeddings/oleObject218.bin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wmf"/><Relationship Id="rId7" Type="http://schemas.openxmlformats.org/officeDocument/2006/relationships/image" Target="../media/image214.wmf"/><Relationship Id="rId2" Type="http://schemas.openxmlformats.org/officeDocument/2006/relationships/oleObject" Target="../embeddings/oleObject21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1.bin"/><Relationship Id="rId5" Type="http://schemas.openxmlformats.org/officeDocument/2006/relationships/image" Target="../media/image213.wmf"/><Relationship Id="rId4" Type="http://schemas.openxmlformats.org/officeDocument/2006/relationships/oleObject" Target="../embeddings/oleObject220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wmf"/><Relationship Id="rId2" Type="http://schemas.openxmlformats.org/officeDocument/2006/relationships/oleObject" Target="../embeddings/oleObject22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6.wmf"/><Relationship Id="rId4" Type="http://schemas.openxmlformats.org/officeDocument/2006/relationships/oleObject" Target="../embeddings/oleObject223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7.bin"/><Relationship Id="rId13" Type="http://schemas.openxmlformats.org/officeDocument/2006/relationships/image" Target="../media/image222.wmf"/><Relationship Id="rId18" Type="http://schemas.openxmlformats.org/officeDocument/2006/relationships/oleObject" Target="../embeddings/oleObject232.bin"/><Relationship Id="rId3" Type="http://schemas.openxmlformats.org/officeDocument/2006/relationships/image" Target="../media/image217.wmf"/><Relationship Id="rId7" Type="http://schemas.openxmlformats.org/officeDocument/2006/relationships/image" Target="../media/image219.wmf"/><Relationship Id="rId12" Type="http://schemas.openxmlformats.org/officeDocument/2006/relationships/oleObject" Target="../embeddings/oleObject229.bin"/><Relationship Id="rId17" Type="http://schemas.openxmlformats.org/officeDocument/2006/relationships/image" Target="../media/image224.wmf"/><Relationship Id="rId2" Type="http://schemas.openxmlformats.org/officeDocument/2006/relationships/oleObject" Target="../embeddings/oleObject224.bin"/><Relationship Id="rId16" Type="http://schemas.openxmlformats.org/officeDocument/2006/relationships/oleObject" Target="../embeddings/oleObject23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6.bin"/><Relationship Id="rId11" Type="http://schemas.openxmlformats.org/officeDocument/2006/relationships/image" Target="../media/image221.wmf"/><Relationship Id="rId5" Type="http://schemas.openxmlformats.org/officeDocument/2006/relationships/image" Target="../media/image218.wmf"/><Relationship Id="rId15" Type="http://schemas.openxmlformats.org/officeDocument/2006/relationships/image" Target="../media/image223.wmf"/><Relationship Id="rId10" Type="http://schemas.openxmlformats.org/officeDocument/2006/relationships/oleObject" Target="../embeddings/oleObject228.bin"/><Relationship Id="rId19" Type="http://schemas.openxmlformats.org/officeDocument/2006/relationships/image" Target="../media/image225.wmf"/><Relationship Id="rId4" Type="http://schemas.openxmlformats.org/officeDocument/2006/relationships/oleObject" Target="../embeddings/oleObject225.bin"/><Relationship Id="rId9" Type="http://schemas.openxmlformats.org/officeDocument/2006/relationships/image" Target="../media/image220.wmf"/><Relationship Id="rId14" Type="http://schemas.openxmlformats.org/officeDocument/2006/relationships/oleObject" Target="../embeddings/oleObject230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6.bin"/><Relationship Id="rId13" Type="http://schemas.openxmlformats.org/officeDocument/2006/relationships/image" Target="../media/image231.wmf"/><Relationship Id="rId3" Type="http://schemas.openxmlformats.org/officeDocument/2006/relationships/image" Target="../media/image226.wmf"/><Relationship Id="rId7" Type="http://schemas.openxmlformats.org/officeDocument/2006/relationships/image" Target="../media/image228.wmf"/><Relationship Id="rId12" Type="http://schemas.openxmlformats.org/officeDocument/2006/relationships/oleObject" Target="../embeddings/oleObject238.bin"/><Relationship Id="rId2" Type="http://schemas.openxmlformats.org/officeDocument/2006/relationships/oleObject" Target="../embeddings/oleObject23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35.bin"/><Relationship Id="rId11" Type="http://schemas.openxmlformats.org/officeDocument/2006/relationships/image" Target="../media/image230.wmf"/><Relationship Id="rId5" Type="http://schemas.openxmlformats.org/officeDocument/2006/relationships/image" Target="../media/image227.wmf"/><Relationship Id="rId10" Type="http://schemas.openxmlformats.org/officeDocument/2006/relationships/oleObject" Target="../embeddings/oleObject237.bin"/><Relationship Id="rId4" Type="http://schemas.openxmlformats.org/officeDocument/2006/relationships/oleObject" Target="../embeddings/oleObject234.bin"/><Relationship Id="rId9" Type="http://schemas.openxmlformats.org/officeDocument/2006/relationships/image" Target="../media/image229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wmf"/><Relationship Id="rId3" Type="http://schemas.openxmlformats.org/officeDocument/2006/relationships/image" Target="../media/image232.wmf"/><Relationship Id="rId7" Type="http://schemas.openxmlformats.org/officeDocument/2006/relationships/oleObject" Target="../embeddings/oleObject241.bin"/><Relationship Id="rId2" Type="http://schemas.openxmlformats.org/officeDocument/2006/relationships/oleObject" Target="../embeddings/oleObject239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4.png"/><Relationship Id="rId5" Type="http://schemas.openxmlformats.org/officeDocument/2006/relationships/image" Target="../media/image233.wmf"/><Relationship Id="rId10" Type="http://schemas.openxmlformats.org/officeDocument/2006/relationships/image" Target="../media/image236.wmf"/><Relationship Id="rId4" Type="http://schemas.openxmlformats.org/officeDocument/2006/relationships/oleObject" Target="../embeddings/oleObject240.bin"/><Relationship Id="rId9" Type="http://schemas.openxmlformats.org/officeDocument/2006/relationships/oleObject" Target="../embeddings/oleObject242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wmf"/><Relationship Id="rId3" Type="http://schemas.openxmlformats.org/officeDocument/2006/relationships/oleObject" Target="../embeddings/oleObject243.bin"/><Relationship Id="rId7" Type="http://schemas.openxmlformats.org/officeDocument/2006/relationships/oleObject" Target="../embeddings/oleObject245.bin"/><Relationship Id="rId12" Type="http://schemas.openxmlformats.org/officeDocument/2006/relationships/image" Target="../media/image24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8.wmf"/><Relationship Id="rId11" Type="http://schemas.openxmlformats.org/officeDocument/2006/relationships/oleObject" Target="../embeddings/oleObject247.bin"/><Relationship Id="rId5" Type="http://schemas.openxmlformats.org/officeDocument/2006/relationships/oleObject" Target="../embeddings/oleObject244.bin"/><Relationship Id="rId10" Type="http://schemas.openxmlformats.org/officeDocument/2006/relationships/image" Target="../media/image240.wmf"/><Relationship Id="rId4" Type="http://schemas.openxmlformats.org/officeDocument/2006/relationships/image" Target="../media/image237.wmf"/><Relationship Id="rId9" Type="http://schemas.openxmlformats.org/officeDocument/2006/relationships/oleObject" Target="../embeddings/oleObject246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1.bin"/><Relationship Id="rId13" Type="http://schemas.openxmlformats.org/officeDocument/2006/relationships/oleObject" Target="../embeddings/oleObject255.bin"/><Relationship Id="rId18" Type="http://schemas.openxmlformats.org/officeDocument/2006/relationships/oleObject" Target="../embeddings/oleObject259.bin"/><Relationship Id="rId3" Type="http://schemas.openxmlformats.org/officeDocument/2006/relationships/image" Target="../media/image242.wmf"/><Relationship Id="rId7" Type="http://schemas.openxmlformats.org/officeDocument/2006/relationships/image" Target="../media/image244.wmf"/><Relationship Id="rId12" Type="http://schemas.openxmlformats.org/officeDocument/2006/relationships/oleObject" Target="../embeddings/oleObject254.bin"/><Relationship Id="rId17" Type="http://schemas.openxmlformats.org/officeDocument/2006/relationships/image" Target="../media/image246.wmf"/><Relationship Id="rId2" Type="http://schemas.openxmlformats.org/officeDocument/2006/relationships/oleObject" Target="../embeddings/oleObject248.bin"/><Relationship Id="rId16" Type="http://schemas.openxmlformats.org/officeDocument/2006/relationships/oleObject" Target="../embeddings/oleObject25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0.bin"/><Relationship Id="rId11" Type="http://schemas.openxmlformats.org/officeDocument/2006/relationships/oleObject" Target="../embeddings/oleObject253.bin"/><Relationship Id="rId5" Type="http://schemas.openxmlformats.org/officeDocument/2006/relationships/image" Target="../media/image243.wmf"/><Relationship Id="rId15" Type="http://schemas.openxmlformats.org/officeDocument/2006/relationships/oleObject" Target="../embeddings/oleObject257.bin"/><Relationship Id="rId10" Type="http://schemas.openxmlformats.org/officeDocument/2006/relationships/oleObject" Target="../embeddings/oleObject252.bin"/><Relationship Id="rId19" Type="http://schemas.openxmlformats.org/officeDocument/2006/relationships/image" Target="../media/image247.wmf"/><Relationship Id="rId4" Type="http://schemas.openxmlformats.org/officeDocument/2006/relationships/oleObject" Target="../embeddings/oleObject249.bin"/><Relationship Id="rId9" Type="http://schemas.openxmlformats.org/officeDocument/2006/relationships/image" Target="../media/image245.wmf"/><Relationship Id="rId14" Type="http://schemas.openxmlformats.org/officeDocument/2006/relationships/oleObject" Target="../embeddings/oleObject256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wmf"/><Relationship Id="rId3" Type="http://schemas.openxmlformats.org/officeDocument/2006/relationships/oleObject" Target="../embeddings/oleObject260.bin"/><Relationship Id="rId7" Type="http://schemas.openxmlformats.org/officeDocument/2006/relationships/oleObject" Target="../embeddings/oleObject262.bin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wmf"/><Relationship Id="rId5" Type="http://schemas.openxmlformats.org/officeDocument/2006/relationships/oleObject" Target="../embeddings/oleObject261.bin"/><Relationship Id="rId4" Type="http://schemas.openxmlformats.org/officeDocument/2006/relationships/image" Target="../media/image249.w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wmf"/><Relationship Id="rId3" Type="http://schemas.openxmlformats.org/officeDocument/2006/relationships/image" Target="../media/image252.wmf"/><Relationship Id="rId7" Type="http://schemas.openxmlformats.org/officeDocument/2006/relationships/oleObject" Target="../embeddings/oleObject265.bin"/><Relationship Id="rId2" Type="http://schemas.openxmlformats.org/officeDocument/2006/relationships/oleObject" Target="../embeddings/oleObject263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6.wmf"/><Relationship Id="rId5" Type="http://schemas.openxmlformats.org/officeDocument/2006/relationships/oleObject" Target="../embeddings/oleObject264.bin"/><Relationship Id="rId4" Type="http://schemas.openxmlformats.org/officeDocument/2006/relationships/image" Target="../media/image25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9.bin"/><Relationship Id="rId3" Type="http://schemas.openxmlformats.org/officeDocument/2006/relationships/image" Target="../media/image255.wmf"/><Relationship Id="rId7" Type="http://schemas.openxmlformats.org/officeDocument/2006/relationships/image" Target="../media/image257.wmf"/><Relationship Id="rId2" Type="http://schemas.openxmlformats.org/officeDocument/2006/relationships/oleObject" Target="../embeddings/oleObject26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68.bin"/><Relationship Id="rId5" Type="http://schemas.openxmlformats.org/officeDocument/2006/relationships/image" Target="../media/image256.wmf"/><Relationship Id="rId4" Type="http://schemas.openxmlformats.org/officeDocument/2006/relationships/oleObject" Target="../embeddings/oleObject267.bin"/><Relationship Id="rId9" Type="http://schemas.openxmlformats.org/officeDocument/2006/relationships/image" Target="../media/image258.w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3.bin"/><Relationship Id="rId13" Type="http://schemas.openxmlformats.org/officeDocument/2006/relationships/image" Target="../media/image264.wmf"/><Relationship Id="rId3" Type="http://schemas.openxmlformats.org/officeDocument/2006/relationships/image" Target="../media/image259.wmf"/><Relationship Id="rId7" Type="http://schemas.openxmlformats.org/officeDocument/2006/relationships/image" Target="../media/image261.wmf"/><Relationship Id="rId12" Type="http://schemas.openxmlformats.org/officeDocument/2006/relationships/oleObject" Target="../embeddings/oleObject275.bin"/><Relationship Id="rId2" Type="http://schemas.openxmlformats.org/officeDocument/2006/relationships/oleObject" Target="../embeddings/oleObject27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72.bin"/><Relationship Id="rId11" Type="http://schemas.openxmlformats.org/officeDocument/2006/relationships/image" Target="../media/image263.wmf"/><Relationship Id="rId5" Type="http://schemas.openxmlformats.org/officeDocument/2006/relationships/image" Target="../media/image260.wmf"/><Relationship Id="rId10" Type="http://schemas.openxmlformats.org/officeDocument/2006/relationships/oleObject" Target="../embeddings/oleObject274.bin"/><Relationship Id="rId4" Type="http://schemas.openxmlformats.org/officeDocument/2006/relationships/oleObject" Target="../embeddings/oleObject271.bin"/><Relationship Id="rId9" Type="http://schemas.openxmlformats.org/officeDocument/2006/relationships/image" Target="../media/image262.w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wmf"/><Relationship Id="rId3" Type="http://schemas.openxmlformats.org/officeDocument/2006/relationships/image" Target="../media/image265.wmf"/><Relationship Id="rId7" Type="http://schemas.openxmlformats.org/officeDocument/2006/relationships/oleObject" Target="../embeddings/oleObject278.bin"/><Relationship Id="rId2" Type="http://schemas.openxmlformats.org/officeDocument/2006/relationships/oleObject" Target="../embeddings/oleObject27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7.wmf"/><Relationship Id="rId5" Type="http://schemas.openxmlformats.org/officeDocument/2006/relationships/oleObject" Target="../embeddings/oleObject277.bin"/><Relationship Id="rId4" Type="http://schemas.openxmlformats.org/officeDocument/2006/relationships/image" Target="../media/image26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2.bin"/><Relationship Id="rId3" Type="http://schemas.openxmlformats.org/officeDocument/2006/relationships/image" Target="../media/image269.wmf"/><Relationship Id="rId7" Type="http://schemas.openxmlformats.org/officeDocument/2006/relationships/image" Target="../media/image271.wmf"/><Relationship Id="rId2" Type="http://schemas.openxmlformats.org/officeDocument/2006/relationships/oleObject" Target="../embeddings/oleObject27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81.bin"/><Relationship Id="rId11" Type="http://schemas.openxmlformats.org/officeDocument/2006/relationships/image" Target="../media/image273.wmf"/><Relationship Id="rId5" Type="http://schemas.openxmlformats.org/officeDocument/2006/relationships/image" Target="../media/image270.wmf"/><Relationship Id="rId10" Type="http://schemas.openxmlformats.org/officeDocument/2006/relationships/oleObject" Target="../embeddings/oleObject283.bin"/><Relationship Id="rId4" Type="http://schemas.openxmlformats.org/officeDocument/2006/relationships/oleObject" Target="../embeddings/oleObject280.bin"/><Relationship Id="rId9" Type="http://schemas.openxmlformats.org/officeDocument/2006/relationships/image" Target="../media/image272.w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7.bin"/><Relationship Id="rId3" Type="http://schemas.openxmlformats.org/officeDocument/2006/relationships/image" Target="../media/image274.wmf"/><Relationship Id="rId7" Type="http://schemas.openxmlformats.org/officeDocument/2006/relationships/oleObject" Target="../embeddings/oleObject286.bin"/><Relationship Id="rId2" Type="http://schemas.openxmlformats.org/officeDocument/2006/relationships/oleObject" Target="../embeddings/oleObject284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6.wmf"/><Relationship Id="rId5" Type="http://schemas.openxmlformats.org/officeDocument/2006/relationships/oleObject" Target="../embeddings/oleObject285.bin"/><Relationship Id="rId4" Type="http://schemas.openxmlformats.org/officeDocument/2006/relationships/image" Target="../media/image275.png"/><Relationship Id="rId9" Type="http://schemas.openxmlformats.org/officeDocument/2006/relationships/image" Target="../media/image276.w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1.bin"/><Relationship Id="rId3" Type="http://schemas.openxmlformats.org/officeDocument/2006/relationships/image" Target="../media/image277.wmf"/><Relationship Id="rId7" Type="http://schemas.openxmlformats.org/officeDocument/2006/relationships/image" Target="../media/image279.wmf"/><Relationship Id="rId2" Type="http://schemas.openxmlformats.org/officeDocument/2006/relationships/oleObject" Target="../embeddings/oleObject28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90.bin"/><Relationship Id="rId11" Type="http://schemas.openxmlformats.org/officeDocument/2006/relationships/image" Target="../media/image281.wmf"/><Relationship Id="rId5" Type="http://schemas.openxmlformats.org/officeDocument/2006/relationships/image" Target="../media/image278.wmf"/><Relationship Id="rId10" Type="http://schemas.openxmlformats.org/officeDocument/2006/relationships/oleObject" Target="../embeddings/oleObject292.bin"/><Relationship Id="rId4" Type="http://schemas.openxmlformats.org/officeDocument/2006/relationships/oleObject" Target="../embeddings/oleObject289.bin"/><Relationship Id="rId9" Type="http://schemas.openxmlformats.org/officeDocument/2006/relationships/image" Target="../media/image280.w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6.bin"/><Relationship Id="rId3" Type="http://schemas.openxmlformats.org/officeDocument/2006/relationships/image" Target="../media/image282.wmf"/><Relationship Id="rId7" Type="http://schemas.openxmlformats.org/officeDocument/2006/relationships/image" Target="../media/image284.wmf"/><Relationship Id="rId2" Type="http://schemas.openxmlformats.org/officeDocument/2006/relationships/oleObject" Target="../embeddings/oleObject29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95.bin"/><Relationship Id="rId5" Type="http://schemas.openxmlformats.org/officeDocument/2006/relationships/image" Target="../media/image283.wmf"/><Relationship Id="rId4" Type="http://schemas.openxmlformats.org/officeDocument/2006/relationships/oleObject" Target="../embeddings/oleObject294.bin"/><Relationship Id="rId9" Type="http://schemas.openxmlformats.org/officeDocument/2006/relationships/image" Target="../media/image285.w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0.bin"/><Relationship Id="rId3" Type="http://schemas.openxmlformats.org/officeDocument/2006/relationships/image" Target="../media/image286.wmf"/><Relationship Id="rId7" Type="http://schemas.openxmlformats.org/officeDocument/2006/relationships/image" Target="../media/image288.wmf"/><Relationship Id="rId2" Type="http://schemas.openxmlformats.org/officeDocument/2006/relationships/oleObject" Target="../embeddings/oleObject29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99.bin"/><Relationship Id="rId11" Type="http://schemas.openxmlformats.org/officeDocument/2006/relationships/image" Target="../media/image290.wmf"/><Relationship Id="rId5" Type="http://schemas.openxmlformats.org/officeDocument/2006/relationships/image" Target="../media/image287.wmf"/><Relationship Id="rId10" Type="http://schemas.openxmlformats.org/officeDocument/2006/relationships/oleObject" Target="../embeddings/oleObject301.bin"/><Relationship Id="rId4" Type="http://schemas.openxmlformats.org/officeDocument/2006/relationships/oleObject" Target="../embeddings/oleObject298.bin"/><Relationship Id="rId9" Type="http://schemas.openxmlformats.org/officeDocument/2006/relationships/image" Target="../media/image289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wmf"/><Relationship Id="rId7" Type="http://schemas.openxmlformats.org/officeDocument/2006/relationships/image" Target="../media/image293.wmf"/><Relationship Id="rId2" Type="http://schemas.openxmlformats.org/officeDocument/2006/relationships/oleObject" Target="../embeddings/oleObject30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04.bin"/><Relationship Id="rId5" Type="http://schemas.openxmlformats.org/officeDocument/2006/relationships/image" Target="../media/image292.wmf"/><Relationship Id="rId4" Type="http://schemas.openxmlformats.org/officeDocument/2006/relationships/oleObject" Target="../embeddings/oleObject303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wmf"/><Relationship Id="rId2" Type="http://schemas.openxmlformats.org/officeDocument/2006/relationships/oleObject" Target="../embeddings/oleObject305.bin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wmf"/><Relationship Id="rId7" Type="http://schemas.openxmlformats.org/officeDocument/2006/relationships/image" Target="../media/image297.wmf"/><Relationship Id="rId2" Type="http://schemas.openxmlformats.org/officeDocument/2006/relationships/oleObject" Target="../embeddings/oleObject30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08.bin"/><Relationship Id="rId5" Type="http://schemas.openxmlformats.org/officeDocument/2006/relationships/image" Target="../media/image296.wmf"/><Relationship Id="rId4" Type="http://schemas.openxmlformats.org/officeDocument/2006/relationships/oleObject" Target="../embeddings/oleObject307.bin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2.bin"/><Relationship Id="rId3" Type="http://schemas.openxmlformats.org/officeDocument/2006/relationships/image" Target="../media/image298.wmf"/><Relationship Id="rId7" Type="http://schemas.openxmlformats.org/officeDocument/2006/relationships/image" Target="../media/image300.wmf"/><Relationship Id="rId2" Type="http://schemas.openxmlformats.org/officeDocument/2006/relationships/oleObject" Target="../embeddings/oleObject30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11.bin"/><Relationship Id="rId11" Type="http://schemas.openxmlformats.org/officeDocument/2006/relationships/image" Target="../media/image302.wmf"/><Relationship Id="rId5" Type="http://schemas.openxmlformats.org/officeDocument/2006/relationships/image" Target="../media/image299.wmf"/><Relationship Id="rId10" Type="http://schemas.openxmlformats.org/officeDocument/2006/relationships/oleObject" Target="../embeddings/oleObject313.bin"/><Relationship Id="rId4" Type="http://schemas.openxmlformats.org/officeDocument/2006/relationships/oleObject" Target="../embeddings/oleObject310.bin"/><Relationship Id="rId9" Type="http://schemas.openxmlformats.org/officeDocument/2006/relationships/image" Target="../media/image301.w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7.bin"/><Relationship Id="rId3" Type="http://schemas.openxmlformats.org/officeDocument/2006/relationships/image" Target="../media/image303.wmf"/><Relationship Id="rId7" Type="http://schemas.openxmlformats.org/officeDocument/2006/relationships/image" Target="../media/image246.wmf"/><Relationship Id="rId2" Type="http://schemas.openxmlformats.org/officeDocument/2006/relationships/oleObject" Target="../embeddings/oleObject31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16.bin"/><Relationship Id="rId11" Type="http://schemas.openxmlformats.org/officeDocument/2006/relationships/image" Target="../media/image306.wmf"/><Relationship Id="rId5" Type="http://schemas.openxmlformats.org/officeDocument/2006/relationships/oleObject" Target="../embeddings/oleObject315.bin"/><Relationship Id="rId10" Type="http://schemas.openxmlformats.org/officeDocument/2006/relationships/oleObject" Target="../embeddings/oleObject318.bin"/><Relationship Id="rId4" Type="http://schemas.openxmlformats.org/officeDocument/2006/relationships/image" Target="../media/image304.png"/><Relationship Id="rId9" Type="http://schemas.openxmlformats.org/officeDocument/2006/relationships/image" Target="../media/image305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wmf"/><Relationship Id="rId7" Type="http://schemas.openxmlformats.org/officeDocument/2006/relationships/image" Target="../media/image309.wmf"/><Relationship Id="rId2" Type="http://schemas.openxmlformats.org/officeDocument/2006/relationships/oleObject" Target="../embeddings/oleObject31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21.bin"/><Relationship Id="rId5" Type="http://schemas.openxmlformats.org/officeDocument/2006/relationships/image" Target="../media/image308.wmf"/><Relationship Id="rId4" Type="http://schemas.openxmlformats.org/officeDocument/2006/relationships/oleObject" Target="../embeddings/oleObject320.bin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5.bin"/><Relationship Id="rId3" Type="http://schemas.openxmlformats.org/officeDocument/2006/relationships/image" Target="../media/image310.wmf"/><Relationship Id="rId7" Type="http://schemas.openxmlformats.org/officeDocument/2006/relationships/image" Target="../media/image312.wmf"/><Relationship Id="rId2" Type="http://schemas.openxmlformats.org/officeDocument/2006/relationships/oleObject" Target="../embeddings/oleObject32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24.bin"/><Relationship Id="rId5" Type="http://schemas.openxmlformats.org/officeDocument/2006/relationships/image" Target="../media/image311.wmf"/><Relationship Id="rId4" Type="http://schemas.openxmlformats.org/officeDocument/2006/relationships/oleObject" Target="../embeddings/oleObject323.bin"/><Relationship Id="rId9" Type="http://schemas.openxmlformats.org/officeDocument/2006/relationships/image" Target="../media/image313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9.bin"/><Relationship Id="rId13" Type="http://schemas.openxmlformats.org/officeDocument/2006/relationships/image" Target="../media/image319.wmf"/><Relationship Id="rId18" Type="http://schemas.openxmlformats.org/officeDocument/2006/relationships/oleObject" Target="../embeddings/oleObject334.bin"/><Relationship Id="rId3" Type="http://schemas.openxmlformats.org/officeDocument/2006/relationships/image" Target="../media/image314.wmf"/><Relationship Id="rId7" Type="http://schemas.openxmlformats.org/officeDocument/2006/relationships/image" Target="../media/image316.wmf"/><Relationship Id="rId12" Type="http://schemas.openxmlformats.org/officeDocument/2006/relationships/oleObject" Target="../embeddings/oleObject331.bin"/><Relationship Id="rId17" Type="http://schemas.openxmlformats.org/officeDocument/2006/relationships/image" Target="../media/image321.wmf"/><Relationship Id="rId2" Type="http://schemas.openxmlformats.org/officeDocument/2006/relationships/oleObject" Target="../embeddings/oleObject326.bin"/><Relationship Id="rId16" Type="http://schemas.openxmlformats.org/officeDocument/2006/relationships/oleObject" Target="../embeddings/oleObject33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28.bin"/><Relationship Id="rId11" Type="http://schemas.openxmlformats.org/officeDocument/2006/relationships/image" Target="../media/image318.wmf"/><Relationship Id="rId5" Type="http://schemas.openxmlformats.org/officeDocument/2006/relationships/image" Target="../media/image315.wmf"/><Relationship Id="rId15" Type="http://schemas.openxmlformats.org/officeDocument/2006/relationships/image" Target="../media/image320.wmf"/><Relationship Id="rId10" Type="http://schemas.openxmlformats.org/officeDocument/2006/relationships/oleObject" Target="../embeddings/oleObject330.bin"/><Relationship Id="rId19" Type="http://schemas.openxmlformats.org/officeDocument/2006/relationships/image" Target="../media/image322.wmf"/><Relationship Id="rId4" Type="http://schemas.openxmlformats.org/officeDocument/2006/relationships/oleObject" Target="../embeddings/oleObject327.bin"/><Relationship Id="rId9" Type="http://schemas.openxmlformats.org/officeDocument/2006/relationships/image" Target="../media/image317.wmf"/><Relationship Id="rId14" Type="http://schemas.openxmlformats.org/officeDocument/2006/relationships/oleObject" Target="../embeddings/oleObject332.bin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8.bin"/><Relationship Id="rId13" Type="http://schemas.openxmlformats.org/officeDocument/2006/relationships/image" Target="../media/image328.wmf"/><Relationship Id="rId3" Type="http://schemas.openxmlformats.org/officeDocument/2006/relationships/image" Target="../media/image323.wmf"/><Relationship Id="rId7" Type="http://schemas.openxmlformats.org/officeDocument/2006/relationships/image" Target="../media/image325.wmf"/><Relationship Id="rId12" Type="http://schemas.openxmlformats.org/officeDocument/2006/relationships/oleObject" Target="../embeddings/oleObject340.bin"/><Relationship Id="rId2" Type="http://schemas.openxmlformats.org/officeDocument/2006/relationships/oleObject" Target="../embeddings/oleObject33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37.bin"/><Relationship Id="rId11" Type="http://schemas.openxmlformats.org/officeDocument/2006/relationships/image" Target="../media/image327.wmf"/><Relationship Id="rId5" Type="http://schemas.openxmlformats.org/officeDocument/2006/relationships/image" Target="../media/image324.wmf"/><Relationship Id="rId10" Type="http://schemas.openxmlformats.org/officeDocument/2006/relationships/oleObject" Target="../embeddings/oleObject339.bin"/><Relationship Id="rId4" Type="http://schemas.openxmlformats.org/officeDocument/2006/relationships/oleObject" Target="../embeddings/oleObject336.bin"/><Relationship Id="rId9" Type="http://schemas.openxmlformats.org/officeDocument/2006/relationships/image" Target="../media/image326.wm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4.bin"/><Relationship Id="rId13" Type="http://schemas.openxmlformats.org/officeDocument/2006/relationships/image" Target="../media/image334.wmf"/><Relationship Id="rId3" Type="http://schemas.openxmlformats.org/officeDocument/2006/relationships/image" Target="../media/image329.wmf"/><Relationship Id="rId7" Type="http://schemas.openxmlformats.org/officeDocument/2006/relationships/image" Target="../media/image331.wmf"/><Relationship Id="rId12" Type="http://schemas.openxmlformats.org/officeDocument/2006/relationships/oleObject" Target="../embeddings/oleObject346.bin"/><Relationship Id="rId17" Type="http://schemas.openxmlformats.org/officeDocument/2006/relationships/image" Target="../media/image336.wmf"/><Relationship Id="rId2" Type="http://schemas.openxmlformats.org/officeDocument/2006/relationships/oleObject" Target="../embeddings/oleObject341.bin"/><Relationship Id="rId16" Type="http://schemas.openxmlformats.org/officeDocument/2006/relationships/oleObject" Target="../embeddings/oleObject34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43.bin"/><Relationship Id="rId11" Type="http://schemas.openxmlformats.org/officeDocument/2006/relationships/image" Target="../media/image333.wmf"/><Relationship Id="rId5" Type="http://schemas.openxmlformats.org/officeDocument/2006/relationships/image" Target="../media/image330.wmf"/><Relationship Id="rId15" Type="http://schemas.openxmlformats.org/officeDocument/2006/relationships/image" Target="../media/image335.wmf"/><Relationship Id="rId10" Type="http://schemas.openxmlformats.org/officeDocument/2006/relationships/oleObject" Target="../embeddings/oleObject345.bin"/><Relationship Id="rId4" Type="http://schemas.openxmlformats.org/officeDocument/2006/relationships/oleObject" Target="../embeddings/oleObject342.bin"/><Relationship Id="rId9" Type="http://schemas.openxmlformats.org/officeDocument/2006/relationships/image" Target="../media/image332.wmf"/><Relationship Id="rId14" Type="http://schemas.openxmlformats.org/officeDocument/2006/relationships/oleObject" Target="../embeddings/oleObject347.bin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2.bin"/><Relationship Id="rId13" Type="http://schemas.openxmlformats.org/officeDocument/2006/relationships/image" Target="../media/image342.wmf"/><Relationship Id="rId3" Type="http://schemas.openxmlformats.org/officeDocument/2006/relationships/image" Target="../media/image337.wmf"/><Relationship Id="rId7" Type="http://schemas.openxmlformats.org/officeDocument/2006/relationships/image" Target="../media/image339.wmf"/><Relationship Id="rId12" Type="http://schemas.openxmlformats.org/officeDocument/2006/relationships/oleObject" Target="../embeddings/oleObject354.bin"/><Relationship Id="rId2" Type="http://schemas.openxmlformats.org/officeDocument/2006/relationships/oleObject" Target="../embeddings/oleObject34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51.bin"/><Relationship Id="rId11" Type="http://schemas.openxmlformats.org/officeDocument/2006/relationships/image" Target="../media/image341.wmf"/><Relationship Id="rId5" Type="http://schemas.openxmlformats.org/officeDocument/2006/relationships/image" Target="../media/image338.wmf"/><Relationship Id="rId10" Type="http://schemas.openxmlformats.org/officeDocument/2006/relationships/oleObject" Target="../embeddings/oleObject353.bin"/><Relationship Id="rId4" Type="http://schemas.openxmlformats.org/officeDocument/2006/relationships/oleObject" Target="../embeddings/oleObject350.bin"/><Relationship Id="rId9" Type="http://schemas.openxmlformats.org/officeDocument/2006/relationships/image" Target="../media/image340.w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8.bin"/><Relationship Id="rId3" Type="http://schemas.openxmlformats.org/officeDocument/2006/relationships/image" Target="../media/image343.wmf"/><Relationship Id="rId7" Type="http://schemas.openxmlformats.org/officeDocument/2006/relationships/image" Target="../media/image345.wmf"/><Relationship Id="rId2" Type="http://schemas.openxmlformats.org/officeDocument/2006/relationships/oleObject" Target="../embeddings/oleObject35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57.bin"/><Relationship Id="rId5" Type="http://schemas.openxmlformats.org/officeDocument/2006/relationships/image" Target="../media/image344.wmf"/><Relationship Id="rId4" Type="http://schemas.openxmlformats.org/officeDocument/2006/relationships/oleObject" Target="../embeddings/oleObject356.bin"/><Relationship Id="rId9" Type="http://schemas.openxmlformats.org/officeDocument/2006/relationships/image" Target="../media/image346.w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wmf"/><Relationship Id="rId13" Type="http://schemas.openxmlformats.org/officeDocument/2006/relationships/oleObject" Target="../embeddings/oleObject364.bin"/><Relationship Id="rId3" Type="http://schemas.openxmlformats.org/officeDocument/2006/relationships/oleObject" Target="../embeddings/oleObject359.bin"/><Relationship Id="rId7" Type="http://schemas.openxmlformats.org/officeDocument/2006/relationships/oleObject" Target="../embeddings/oleObject361.bin"/><Relationship Id="rId12" Type="http://schemas.openxmlformats.org/officeDocument/2006/relationships/image" Target="../media/image352.wmf"/><Relationship Id="rId2" Type="http://schemas.openxmlformats.org/officeDocument/2006/relationships/image" Target="../media/image3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9.wmf"/><Relationship Id="rId11" Type="http://schemas.openxmlformats.org/officeDocument/2006/relationships/oleObject" Target="../embeddings/oleObject363.bin"/><Relationship Id="rId5" Type="http://schemas.openxmlformats.org/officeDocument/2006/relationships/oleObject" Target="../embeddings/oleObject360.bin"/><Relationship Id="rId10" Type="http://schemas.openxmlformats.org/officeDocument/2006/relationships/image" Target="../media/image351.wmf"/><Relationship Id="rId4" Type="http://schemas.openxmlformats.org/officeDocument/2006/relationships/image" Target="../media/image348.wmf"/><Relationship Id="rId9" Type="http://schemas.openxmlformats.org/officeDocument/2006/relationships/oleObject" Target="../embeddings/oleObject362.bin"/><Relationship Id="rId14" Type="http://schemas.openxmlformats.org/officeDocument/2006/relationships/image" Target="../media/image353.w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7.wmf"/><Relationship Id="rId13" Type="http://schemas.openxmlformats.org/officeDocument/2006/relationships/oleObject" Target="../embeddings/oleObject370.bin"/><Relationship Id="rId3" Type="http://schemas.openxmlformats.org/officeDocument/2006/relationships/oleObject" Target="../embeddings/oleObject365.bin"/><Relationship Id="rId7" Type="http://schemas.openxmlformats.org/officeDocument/2006/relationships/oleObject" Target="../embeddings/oleObject367.bin"/><Relationship Id="rId12" Type="http://schemas.openxmlformats.org/officeDocument/2006/relationships/image" Target="../media/image359.wmf"/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6.wmf"/><Relationship Id="rId11" Type="http://schemas.openxmlformats.org/officeDocument/2006/relationships/oleObject" Target="../embeddings/oleObject369.bin"/><Relationship Id="rId5" Type="http://schemas.openxmlformats.org/officeDocument/2006/relationships/oleObject" Target="../embeddings/oleObject366.bin"/><Relationship Id="rId10" Type="http://schemas.openxmlformats.org/officeDocument/2006/relationships/image" Target="../media/image358.wmf"/><Relationship Id="rId4" Type="http://schemas.openxmlformats.org/officeDocument/2006/relationships/image" Target="../media/image355.wmf"/><Relationship Id="rId9" Type="http://schemas.openxmlformats.org/officeDocument/2006/relationships/oleObject" Target="../embeddings/oleObject368.bin"/><Relationship Id="rId14" Type="http://schemas.openxmlformats.org/officeDocument/2006/relationships/image" Target="../media/image360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1.wmf"/><Relationship Id="rId2" Type="http://schemas.openxmlformats.org/officeDocument/2006/relationships/oleObject" Target="../embeddings/oleObject37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2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6.wmf"/><Relationship Id="rId3" Type="http://schemas.openxmlformats.org/officeDocument/2006/relationships/oleObject" Target="../embeddings/oleObject372.bin"/><Relationship Id="rId7" Type="http://schemas.openxmlformats.org/officeDocument/2006/relationships/oleObject" Target="../embeddings/oleObject374.bin"/><Relationship Id="rId2" Type="http://schemas.openxmlformats.org/officeDocument/2006/relationships/image" Target="../media/image3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5.wmf"/><Relationship Id="rId5" Type="http://schemas.openxmlformats.org/officeDocument/2006/relationships/oleObject" Target="../embeddings/oleObject373.bin"/><Relationship Id="rId10" Type="http://schemas.openxmlformats.org/officeDocument/2006/relationships/image" Target="../media/image367.wmf"/><Relationship Id="rId4" Type="http://schemas.openxmlformats.org/officeDocument/2006/relationships/image" Target="../media/image364.wmf"/><Relationship Id="rId9" Type="http://schemas.openxmlformats.org/officeDocument/2006/relationships/oleObject" Target="../embeddings/oleObject375.bin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1.wmf"/><Relationship Id="rId3" Type="http://schemas.openxmlformats.org/officeDocument/2006/relationships/oleObject" Target="../embeddings/oleObject376.bin"/><Relationship Id="rId7" Type="http://schemas.openxmlformats.org/officeDocument/2006/relationships/oleObject" Target="../embeddings/oleObject378.bin"/><Relationship Id="rId2" Type="http://schemas.openxmlformats.org/officeDocument/2006/relationships/image" Target="../media/image3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wmf"/><Relationship Id="rId5" Type="http://schemas.openxmlformats.org/officeDocument/2006/relationships/oleObject" Target="../embeddings/oleObject377.bin"/><Relationship Id="rId10" Type="http://schemas.openxmlformats.org/officeDocument/2006/relationships/image" Target="../media/image372.wmf"/><Relationship Id="rId4" Type="http://schemas.openxmlformats.org/officeDocument/2006/relationships/image" Target="../media/image369.wmf"/><Relationship Id="rId9" Type="http://schemas.openxmlformats.org/officeDocument/2006/relationships/oleObject" Target="../embeddings/oleObject379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3.wmf"/><Relationship Id="rId7" Type="http://schemas.openxmlformats.org/officeDocument/2006/relationships/image" Target="../media/image375.wmf"/><Relationship Id="rId2" Type="http://schemas.openxmlformats.org/officeDocument/2006/relationships/oleObject" Target="../embeddings/oleObject38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82.bin"/><Relationship Id="rId5" Type="http://schemas.openxmlformats.org/officeDocument/2006/relationships/image" Target="../media/image374.wmf"/><Relationship Id="rId4" Type="http://schemas.openxmlformats.org/officeDocument/2006/relationships/oleObject" Target="../embeddings/oleObject38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07154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sz="4800" dirty="0"/>
              <a:t>Αριθμητική Ανάλυση και Εφαρμογές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4714884"/>
            <a:ext cx="6400800" cy="1143008"/>
          </a:xfrm>
        </p:spPr>
        <p:txBody>
          <a:bodyPr>
            <a:normAutofit/>
          </a:bodyPr>
          <a:lstStyle/>
          <a:p>
            <a:r>
              <a:rPr lang="el-GR" sz="2400" dirty="0">
                <a:solidFill>
                  <a:schemeClr val="tx1"/>
                </a:solidFill>
              </a:rPr>
              <a:t>Τμήμα Μηχανικών Επιστήμης Υλικών</a:t>
            </a:r>
          </a:p>
          <a:p>
            <a:r>
              <a:rPr lang="el-GR" sz="2400" dirty="0">
                <a:solidFill>
                  <a:schemeClr val="tx1"/>
                </a:solidFill>
              </a:rPr>
              <a:t>Ιωάννινα 20</a:t>
            </a:r>
            <a:r>
              <a:rPr lang="en-US" sz="2400" dirty="0">
                <a:solidFill>
                  <a:schemeClr val="tx1"/>
                </a:solidFill>
              </a:rPr>
              <a:t>26-2027</a:t>
            </a:r>
            <a:endParaRPr lang="el-GR" sz="2400" dirty="0">
              <a:solidFill>
                <a:schemeClr val="tx1"/>
              </a:solidFill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1928794" y="3571876"/>
            <a:ext cx="528641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Διδάσκων: Δημήτριος Ι. Φωτιάδης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Αριθμητική Ολοκλήρωση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83204"/>
          </a:xfrm>
        </p:spPr>
        <p:txBody>
          <a:bodyPr>
            <a:normAutofit/>
          </a:bodyPr>
          <a:lstStyle/>
          <a:p>
            <a:r>
              <a:rPr lang="el-GR" sz="2200" dirty="0"/>
              <a:t>Έστω ότι η            είναι μία φραγμένη συνάρτηση στο πεπερασμένο διάστημα                  και ότι διαιρούμε το κλειστό διάστημα            σε  </a:t>
            </a:r>
            <a:r>
              <a:rPr lang="el-GR" sz="2200" dirty="0">
                <a:solidFill>
                  <a:schemeClr val="bg1"/>
                </a:solidFill>
              </a:rPr>
              <a:t>.</a:t>
            </a:r>
            <a:r>
              <a:rPr lang="el-GR" sz="2200" dirty="0"/>
              <a:t>   </a:t>
            </a:r>
            <a:r>
              <a:rPr lang="el-GR" sz="2200" dirty="0" err="1"/>
              <a:t>υποδιαστήματα</a:t>
            </a:r>
            <a:r>
              <a:rPr lang="el-GR" sz="2200" dirty="0"/>
              <a:t> με             ενδιάμεσα σημεία:</a:t>
            </a:r>
          </a:p>
          <a:p>
            <a:endParaRPr lang="el-GR" sz="2200" dirty="0"/>
          </a:p>
          <a:p>
            <a:pPr>
              <a:buNone/>
            </a:pPr>
            <a:r>
              <a:rPr lang="el-GR" sz="2200" dirty="0"/>
              <a:t>	όπου το σύνολο                                                     ονομάζεται </a:t>
            </a:r>
            <a:r>
              <a:rPr lang="el-GR" sz="2200" dirty="0" err="1"/>
              <a:t>διαμέριση</a:t>
            </a:r>
            <a:r>
              <a:rPr lang="el-GR" sz="2200" dirty="0"/>
              <a:t> του κλειστού διαστήματος </a:t>
            </a:r>
          </a:p>
          <a:p>
            <a:r>
              <a:rPr lang="el-GR" sz="2200" dirty="0"/>
              <a:t>Έστω ότι      είναι κάποιο σημείο στο </a:t>
            </a:r>
            <a:r>
              <a:rPr lang="en-US" sz="2200" i="1" dirty="0"/>
              <a:t>   </a:t>
            </a:r>
            <a:r>
              <a:rPr lang="el-GR" sz="2200" dirty="0"/>
              <a:t>-οστό </a:t>
            </a:r>
            <a:r>
              <a:rPr lang="el-GR" sz="2200" dirty="0" err="1"/>
              <a:t>υποδιάστημα</a:t>
            </a:r>
            <a:r>
              <a:rPr lang="el-GR" sz="2200" dirty="0"/>
              <a:t> </a:t>
            </a:r>
            <a:r>
              <a:rPr lang="en-US" sz="2200" dirty="0"/>
              <a:t>             </a:t>
            </a:r>
            <a:r>
              <a:rPr lang="el-GR" sz="2200" dirty="0"/>
              <a:t>έτσι ώστε</a:t>
            </a:r>
          </a:p>
          <a:p>
            <a:r>
              <a:rPr lang="el-GR" sz="2200" dirty="0"/>
              <a:t>Το άθροισμα </a:t>
            </a:r>
          </a:p>
          <a:p>
            <a:endParaRPr lang="en-US" sz="2200" dirty="0"/>
          </a:p>
          <a:p>
            <a:pPr>
              <a:spcBef>
                <a:spcPts val="2400"/>
              </a:spcBef>
              <a:buNone/>
            </a:pPr>
            <a:r>
              <a:rPr lang="en-US" sz="2200" dirty="0"/>
              <a:t>	</a:t>
            </a:r>
            <a:r>
              <a:rPr lang="el-GR" sz="2200" dirty="0"/>
              <a:t>ονομάζεται </a:t>
            </a:r>
            <a:r>
              <a:rPr lang="el-GR" sz="2200" b="1" dirty="0"/>
              <a:t>άθροισμα κατά </a:t>
            </a:r>
            <a:r>
              <a:rPr lang="en-US" sz="2200" b="1" dirty="0"/>
              <a:t>Riemann </a:t>
            </a:r>
            <a:r>
              <a:rPr lang="el-GR" sz="2200" dirty="0"/>
              <a:t>και εξαρτάται από τη </a:t>
            </a:r>
            <a:r>
              <a:rPr lang="el-GR" sz="2200" dirty="0" err="1"/>
              <a:t>διαμέριση</a:t>
            </a:r>
            <a:r>
              <a:rPr lang="el-GR" sz="2200" dirty="0"/>
              <a:t> και την επιλογή των σημείων</a:t>
            </a:r>
          </a:p>
          <a:p>
            <a:endParaRPr lang="el-GR" sz="2200" dirty="0"/>
          </a:p>
        </p:txBody>
      </p:sp>
      <p:graphicFrame>
        <p:nvGraphicFramePr>
          <p:cNvPr id="2062" name="Object 14"/>
          <p:cNvGraphicFramePr>
            <a:graphicFrameLocks noChangeAspect="1"/>
          </p:cNvGraphicFramePr>
          <p:nvPr/>
        </p:nvGraphicFramePr>
        <p:xfrm>
          <a:off x="2125629" y="1432074"/>
          <a:ext cx="661987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8280" imgH="253800" progId="Equation.DSMT4">
                  <p:embed/>
                </p:oleObj>
              </mc:Choice>
              <mc:Fallback>
                <p:oleObj name="Equation" r:id="rId2" imgW="368280" imgH="253800" progId="Equation.DSMT4">
                  <p:embed/>
                  <p:pic>
                    <p:nvPicPr>
                      <p:cNvPr id="206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5629" y="1432074"/>
                        <a:ext cx="661987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3332258"/>
              </p:ext>
            </p:extLst>
          </p:nvPr>
        </p:nvGraphicFramePr>
        <p:xfrm>
          <a:off x="2051720" y="1817136"/>
          <a:ext cx="1054100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3920" imgH="177480" progId="Equation.DSMT4">
                  <p:embed/>
                </p:oleObj>
              </mc:Choice>
              <mc:Fallback>
                <p:oleObj name="Equation" r:id="rId4" imgW="583920" imgH="177480" progId="Equation.DSMT4">
                  <p:embed/>
                  <p:pic>
                    <p:nvPicPr>
                      <p:cNvPr id="206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1817136"/>
                        <a:ext cx="1054100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8973505"/>
              </p:ext>
            </p:extLst>
          </p:nvPr>
        </p:nvGraphicFramePr>
        <p:xfrm>
          <a:off x="7560332" y="1756640"/>
          <a:ext cx="68738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80880" imgH="253800" progId="Equation.DSMT4">
                  <p:embed/>
                </p:oleObj>
              </mc:Choice>
              <mc:Fallback>
                <p:oleObj name="Equation" r:id="rId6" imgW="380880" imgH="253800" progId="Equation.DSMT4">
                  <p:embed/>
                  <p:pic>
                    <p:nvPicPr>
                      <p:cNvPr id="206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0332" y="1756640"/>
                        <a:ext cx="687388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6" name="Object 18"/>
          <p:cNvGraphicFramePr>
            <a:graphicFrameLocks noChangeAspect="1"/>
          </p:cNvGraphicFramePr>
          <p:nvPr/>
        </p:nvGraphicFramePr>
        <p:xfrm>
          <a:off x="3352970" y="2089308"/>
          <a:ext cx="7556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19040" imgH="253800" progId="Equation.DSMT4">
                  <p:embed/>
                </p:oleObj>
              </mc:Choice>
              <mc:Fallback>
                <p:oleObj name="Equation" r:id="rId8" imgW="419040" imgH="253800" progId="Equation.DSMT4">
                  <p:embed/>
                  <p:pic>
                    <p:nvPicPr>
                      <p:cNvPr id="2066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970" y="2089308"/>
                        <a:ext cx="75565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7" name="Object 19"/>
          <p:cNvGraphicFramePr>
            <a:graphicFrameLocks noChangeAspect="1"/>
          </p:cNvGraphicFramePr>
          <p:nvPr/>
        </p:nvGraphicFramePr>
        <p:xfrm>
          <a:off x="2988469" y="2552688"/>
          <a:ext cx="3167062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65080" imgH="228600" progId="Equation.DSMT4">
                  <p:embed/>
                </p:oleObj>
              </mc:Choice>
              <mc:Fallback>
                <p:oleObj name="Equation" r:id="rId10" imgW="1765080" imgH="228600" progId="Equation.DSMT4">
                  <p:embed/>
                  <p:pic>
                    <p:nvPicPr>
                      <p:cNvPr id="2067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8469" y="2552688"/>
                        <a:ext cx="3167062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8" name="Object 20"/>
          <p:cNvGraphicFramePr>
            <a:graphicFrameLocks noChangeAspect="1"/>
          </p:cNvGraphicFramePr>
          <p:nvPr/>
        </p:nvGraphicFramePr>
        <p:xfrm>
          <a:off x="2746350" y="2892594"/>
          <a:ext cx="33369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854000" imgH="253800" progId="Equation.DSMT4">
                  <p:embed/>
                </p:oleObj>
              </mc:Choice>
              <mc:Fallback>
                <p:oleObj name="Equation" r:id="rId12" imgW="1854000" imgH="253800" progId="Equation.DSMT4">
                  <p:embed/>
                  <p:pic>
                    <p:nvPicPr>
                      <p:cNvPr id="206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50" y="2892594"/>
                        <a:ext cx="33369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9" name="Object 21"/>
          <p:cNvGraphicFramePr>
            <a:graphicFrameLocks noChangeAspect="1"/>
          </p:cNvGraphicFramePr>
          <p:nvPr/>
        </p:nvGraphicFramePr>
        <p:xfrm>
          <a:off x="5192721" y="3232500"/>
          <a:ext cx="7556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19040" imgH="253800" progId="Equation.DSMT4">
                  <p:embed/>
                </p:oleObj>
              </mc:Choice>
              <mc:Fallback>
                <p:oleObj name="Equation" r:id="rId14" imgW="419040" imgH="253800" progId="Equation.DSMT4">
                  <p:embed/>
                  <p:pic>
                    <p:nvPicPr>
                      <p:cNvPr id="206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2721" y="3232500"/>
                        <a:ext cx="75565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0" name="Object 22"/>
          <p:cNvGraphicFramePr>
            <a:graphicFrameLocks noChangeAspect="1"/>
          </p:cNvGraphicFramePr>
          <p:nvPr/>
        </p:nvGraphicFramePr>
        <p:xfrm>
          <a:off x="1939540" y="3659367"/>
          <a:ext cx="2730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2280" imgH="228600" progId="Equation.DSMT4">
                  <p:embed/>
                </p:oleObj>
              </mc:Choice>
              <mc:Fallback>
                <p:oleObj name="Equation" r:id="rId16" imgW="152280" imgH="228600" progId="Equation.DSMT4">
                  <p:embed/>
                  <p:pic>
                    <p:nvPicPr>
                      <p:cNvPr id="207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9540" y="3659367"/>
                        <a:ext cx="2730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1" name="Object 23"/>
          <p:cNvGraphicFramePr>
            <a:graphicFrameLocks noChangeAspect="1"/>
          </p:cNvGraphicFramePr>
          <p:nvPr/>
        </p:nvGraphicFramePr>
        <p:xfrm>
          <a:off x="5069955" y="3707169"/>
          <a:ext cx="161925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88560" imgH="164880" progId="Equation.DSMT4">
                  <p:embed/>
                </p:oleObj>
              </mc:Choice>
              <mc:Fallback>
                <p:oleObj name="Equation" r:id="rId18" imgW="88560" imgH="164880" progId="Equation.DSMT4">
                  <p:embed/>
                  <p:pic>
                    <p:nvPicPr>
                      <p:cNvPr id="2071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9955" y="3707169"/>
                        <a:ext cx="161925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2" name="Object 24"/>
          <p:cNvGraphicFramePr>
            <a:graphicFrameLocks noChangeAspect="1"/>
          </p:cNvGraphicFramePr>
          <p:nvPr/>
        </p:nvGraphicFramePr>
        <p:xfrm>
          <a:off x="7566066" y="3656721"/>
          <a:ext cx="134620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749160" imgH="228600" progId="Equation.DSMT4">
                  <p:embed/>
                </p:oleObj>
              </mc:Choice>
              <mc:Fallback>
                <p:oleObj name="Equation" r:id="rId20" imgW="749160" imgH="228600" progId="Equation.DSMT4">
                  <p:embed/>
                  <p:pic>
                    <p:nvPicPr>
                      <p:cNvPr id="2072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6066" y="3656721"/>
                        <a:ext cx="134620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3" name="Object 25"/>
          <p:cNvGraphicFramePr>
            <a:graphicFrameLocks noChangeAspect="1"/>
          </p:cNvGraphicFramePr>
          <p:nvPr/>
        </p:nvGraphicFramePr>
        <p:xfrm>
          <a:off x="2041510" y="3987984"/>
          <a:ext cx="14351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799920" imgH="228600" progId="Equation.DSMT4">
                  <p:embed/>
                </p:oleObj>
              </mc:Choice>
              <mc:Fallback>
                <p:oleObj name="Equation" r:id="rId22" imgW="799920" imgH="228600" progId="Equation.DSMT4">
                  <p:embed/>
                  <p:pic>
                    <p:nvPicPr>
                      <p:cNvPr id="2073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1510" y="3987984"/>
                        <a:ext cx="143510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4" name="Object 26"/>
          <p:cNvGraphicFramePr>
            <a:graphicFrameLocks noChangeAspect="1"/>
          </p:cNvGraphicFramePr>
          <p:nvPr/>
        </p:nvGraphicFramePr>
        <p:xfrm>
          <a:off x="1704975" y="4695825"/>
          <a:ext cx="573563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3187440" imgH="431640" progId="Equation.DSMT4">
                  <p:embed/>
                </p:oleObj>
              </mc:Choice>
              <mc:Fallback>
                <p:oleObj name="Equation" r:id="rId24" imgW="3187440" imgH="431640" progId="Equation.DSMT4">
                  <p:embed/>
                  <p:pic>
                    <p:nvPicPr>
                      <p:cNvPr id="2074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4975" y="4695825"/>
                        <a:ext cx="5735638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5" name="Object 27"/>
          <p:cNvGraphicFramePr>
            <a:graphicFrameLocks noChangeAspect="1"/>
          </p:cNvGraphicFramePr>
          <p:nvPr/>
        </p:nvGraphicFramePr>
        <p:xfrm>
          <a:off x="5470890" y="5777832"/>
          <a:ext cx="341313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90440" imgH="228600" progId="Equation.DSMT4">
                  <p:embed/>
                </p:oleObj>
              </mc:Choice>
              <mc:Fallback>
                <p:oleObj name="Equation" r:id="rId26" imgW="190440" imgH="228600" progId="Equation.DSMT4">
                  <p:embed/>
                  <p:pic>
                    <p:nvPicPr>
                      <p:cNvPr id="207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0890" y="5777832"/>
                        <a:ext cx="341313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870258"/>
              </p:ext>
            </p:extLst>
          </p:nvPr>
        </p:nvGraphicFramePr>
        <p:xfrm>
          <a:off x="879475" y="2204479"/>
          <a:ext cx="22860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26720" imgH="139680" progId="Equation.DSMT4">
                  <p:embed/>
                </p:oleObj>
              </mc:Choice>
              <mc:Fallback>
                <p:oleObj name="Equation" r:id="rId28" imgW="126720" imgH="139680" progId="Equation.DSMT4">
                  <p:embed/>
                  <p:pic>
                    <p:nvPicPr>
                      <p:cNvPr id="18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475" y="2204479"/>
                        <a:ext cx="22860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Η συνάρτηση</a:t>
            </a:r>
            <a:r>
              <a:rPr lang="en-US" sz="2200" dirty="0"/>
              <a:t>            </a:t>
            </a:r>
            <a:r>
              <a:rPr lang="el-GR" sz="2200" dirty="0"/>
              <a:t>είναι </a:t>
            </a:r>
            <a:r>
              <a:rPr lang="el-GR" sz="2200" b="1" dirty="0"/>
              <a:t>ολοκληρώσιμη</a:t>
            </a:r>
            <a:r>
              <a:rPr lang="el-GR" sz="2200" dirty="0"/>
              <a:t> στο διάστημα </a:t>
            </a:r>
            <a:r>
              <a:rPr lang="en-US" sz="2200" dirty="0"/>
              <a:t>           </a:t>
            </a:r>
            <a:r>
              <a:rPr lang="el-GR" sz="2200" dirty="0"/>
              <a:t>αν:</a:t>
            </a:r>
            <a:endParaRPr lang="en-US" sz="2200" dirty="0"/>
          </a:p>
          <a:p>
            <a:endParaRPr lang="en-US" sz="2200" dirty="0"/>
          </a:p>
          <a:p>
            <a:pPr>
              <a:buNone/>
            </a:pPr>
            <a:endParaRPr lang="en-US" sz="2200" dirty="0"/>
          </a:p>
          <a:p>
            <a:pPr>
              <a:spcBef>
                <a:spcPts val="1800"/>
              </a:spcBef>
            </a:pPr>
            <a:r>
              <a:rPr lang="el-GR" sz="2200" dirty="0"/>
              <a:t>Το παραπάνω όριο ονομάζεται </a:t>
            </a:r>
            <a:r>
              <a:rPr lang="el-GR" sz="2200" b="1" dirty="0"/>
              <a:t>ορισμένο ολοκλήρωμα </a:t>
            </a:r>
            <a:r>
              <a:rPr lang="el-GR" sz="2200" dirty="0"/>
              <a:t>της συνάρτησης</a:t>
            </a:r>
            <a:r>
              <a:rPr lang="en-US" sz="2200" dirty="0"/>
              <a:t>            </a:t>
            </a:r>
            <a:r>
              <a:rPr lang="el-GR" sz="2200" dirty="0"/>
              <a:t>μεταξύ των</a:t>
            </a:r>
            <a:r>
              <a:rPr lang="en-US" sz="2200" dirty="0"/>
              <a:t> </a:t>
            </a:r>
            <a:endParaRPr lang="el-GR" sz="2200" dirty="0"/>
          </a:p>
          <a:p>
            <a:pPr>
              <a:spcBef>
                <a:spcPts val="1200"/>
              </a:spcBef>
            </a:pPr>
            <a:r>
              <a:rPr lang="el-GR" sz="2200" dirty="0"/>
              <a:t>Η συνάρτηση</a:t>
            </a:r>
            <a:r>
              <a:rPr lang="en-US" sz="2200" dirty="0"/>
              <a:t>           </a:t>
            </a:r>
            <a:r>
              <a:rPr lang="el-GR" sz="2200" dirty="0"/>
              <a:t>λέγεται </a:t>
            </a:r>
            <a:r>
              <a:rPr lang="el-GR" sz="2200" b="1" dirty="0"/>
              <a:t>υπό ολοκλήρωση συνάρτηση</a:t>
            </a:r>
            <a:r>
              <a:rPr lang="el-GR" sz="2200" dirty="0"/>
              <a:t>.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Τα</a:t>
            </a:r>
            <a:r>
              <a:rPr lang="en-US" sz="2200" dirty="0"/>
              <a:t>                </a:t>
            </a:r>
            <a:r>
              <a:rPr lang="el-GR" sz="2200" dirty="0"/>
              <a:t>ονομάζονται, αντίστοιχα, </a:t>
            </a:r>
            <a:r>
              <a:rPr lang="el-GR" sz="2200" b="1" dirty="0"/>
              <a:t>κάτω και πάνω όρια της ολοκλήρωσης</a:t>
            </a:r>
            <a:r>
              <a:rPr lang="el-GR" sz="2200" dirty="0"/>
              <a:t>.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Η διαδικασία με την οποία παίρνουμε το παραπάνω όριο ονομάζεται </a:t>
            </a:r>
            <a:r>
              <a:rPr lang="el-GR" sz="2200" b="1" dirty="0"/>
              <a:t>ολοκλήρωση κατά </a:t>
            </a:r>
            <a:r>
              <a:rPr lang="en-US" sz="2200" b="1" dirty="0"/>
              <a:t>Riemann</a:t>
            </a:r>
            <a:r>
              <a:rPr lang="en-US" sz="2200" dirty="0"/>
              <a:t>.</a:t>
            </a:r>
            <a:endParaRPr lang="el-GR" sz="2200" dirty="0"/>
          </a:p>
        </p:txBody>
      </p:sp>
      <p:graphicFrame>
        <p:nvGraphicFramePr>
          <p:cNvPr id="202754" name="Object 2"/>
          <p:cNvGraphicFramePr>
            <a:graphicFrameLocks noChangeAspect="1"/>
          </p:cNvGraphicFramePr>
          <p:nvPr/>
        </p:nvGraphicFramePr>
        <p:xfrm>
          <a:off x="2454246" y="1432074"/>
          <a:ext cx="661988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8280" imgH="253800" progId="Equation.DSMT4">
                  <p:embed/>
                </p:oleObj>
              </mc:Choice>
              <mc:Fallback>
                <p:oleObj name="Equation" r:id="rId2" imgW="368280" imgH="253800" progId="Equation.DSMT4">
                  <p:embed/>
                  <p:pic>
                    <p:nvPicPr>
                      <p:cNvPr id="20275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246" y="1432074"/>
                        <a:ext cx="661988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55" name="Object 3"/>
          <p:cNvGraphicFramePr>
            <a:graphicFrameLocks noChangeAspect="1"/>
          </p:cNvGraphicFramePr>
          <p:nvPr/>
        </p:nvGraphicFramePr>
        <p:xfrm>
          <a:off x="7235165" y="1420785"/>
          <a:ext cx="68738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0880" imgH="253800" progId="Equation.DSMT4">
                  <p:embed/>
                </p:oleObj>
              </mc:Choice>
              <mc:Fallback>
                <p:oleObj name="Equation" r:id="rId4" imgW="380880" imgH="253800" progId="Equation.DSMT4">
                  <p:embed/>
                  <p:pic>
                    <p:nvPicPr>
                      <p:cNvPr id="2027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5165" y="1420785"/>
                        <a:ext cx="687388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56" name="Object 4"/>
          <p:cNvGraphicFramePr>
            <a:graphicFrameLocks noChangeAspect="1"/>
          </p:cNvGraphicFramePr>
          <p:nvPr/>
        </p:nvGraphicFramePr>
        <p:xfrm>
          <a:off x="1977231" y="1962141"/>
          <a:ext cx="5189538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82880" imgH="469800" progId="Equation.DSMT4">
                  <p:embed/>
                </p:oleObj>
              </mc:Choice>
              <mc:Fallback>
                <p:oleObj name="Equation" r:id="rId6" imgW="2882880" imgH="469800" progId="Equation.DSMT4">
                  <p:embed/>
                  <p:pic>
                    <p:nvPicPr>
                      <p:cNvPr id="2027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7231" y="1962141"/>
                        <a:ext cx="5189538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58" name="Object 6"/>
          <p:cNvGraphicFramePr>
            <a:graphicFrameLocks noChangeAspect="1"/>
          </p:cNvGraphicFramePr>
          <p:nvPr/>
        </p:nvGraphicFramePr>
        <p:xfrm>
          <a:off x="2331311" y="3134250"/>
          <a:ext cx="661987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68280" imgH="253800" progId="Equation.DSMT4">
                  <p:embed/>
                </p:oleObj>
              </mc:Choice>
              <mc:Fallback>
                <p:oleObj name="Equation" r:id="rId8" imgW="368280" imgH="253800" progId="Equation.DSMT4">
                  <p:embed/>
                  <p:pic>
                    <p:nvPicPr>
                      <p:cNvPr id="20275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1311" y="3134250"/>
                        <a:ext cx="661987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59" name="Object 7"/>
          <p:cNvGraphicFramePr>
            <a:graphicFrameLocks noChangeAspect="1"/>
          </p:cNvGraphicFramePr>
          <p:nvPr/>
        </p:nvGraphicFramePr>
        <p:xfrm>
          <a:off x="4389435" y="3181351"/>
          <a:ext cx="914400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07960" imgH="177480" progId="Equation.DSMT4">
                  <p:embed/>
                </p:oleObj>
              </mc:Choice>
              <mc:Fallback>
                <p:oleObj name="Equation" r:id="rId9" imgW="507960" imgH="177480" progId="Equation.DSMT4">
                  <p:embed/>
                  <p:pic>
                    <p:nvPicPr>
                      <p:cNvPr id="20275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9435" y="3181351"/>
                        <a:ext cx="914400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1" name="Object 9"/>
          <p:cNvGraphicFramePr>
            <a:graphicFrameLocks noChangeAspect="1"/>
          </p:cNvGraphicFramePr>
          <p:nvPr/>
        </p:nvGraphicFramePr>
        <p:xfrm>
          <a:off x="2426915" y="3617562"/>
          <a:ext cx="661987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68280" imgH="253800" progId="Equation.DSMT4">
                  <p:embed/>
                </p:oleObj>
              </mc:Choice>
              <mc:Fallback>
                <p:oleObj name="Equation" r:id="rId8" imgW="368280" imgH="253800" progId="Equation.DSMT4">
                  <p:embed/>
                  <p:pic>
                    <p:nvPicPr>
                      <p:cNvPr id="20276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6915" y="3617562"/>
                        <a:ext cx="661987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2" name="Object 10"/>
          <p:cNvGraphicFramePr>
            <a:graphicFrameLocks noChangeAspect="1"/>
          </p:cNvGraphicFramePr>
          <p:nvPr/>
        </p:nvGraphicFramePr>
        <p:xfrm>
          <a:off x="1279492" y="4145316"/>
          <a:ext cx="846137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69800" imgH="177480" progId="Equation.DSMT4">
                  <p:embed/>
                </p:oleObj>
              </mc:Choice>
              <mc:Fallback>
                <p:oleObj name="Equation" r:id="rId11" imgW="469800" imgH="177480" progId="Equation.DSMT4">
                  <p:embed/>
                  <p:pic>
                    <p:nvPicPr>
                      <p:cNvPr id="2027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9492" y="4145316"/>
                        <a:ext cx="846137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000" dirty="0"/>
              <a:t>Αν η συνάρτηση            είναι ολοκληρώσιμη στο διάστημα             και αν            	 είναι κάποια συνάρτηση που έχει την            ως παράγωγο τότε συμφώνα με το </a:t>
            </a:r>
            <a:r>
              <a:rPr lang="el-GR" sz="2000" b="1" dirty="0"/>
              <a:t>θεμελιώδες θεώρημα του ολοκληρωτικού λογισμού</a:t>
            </a:r>
            <a:r>
              <a:rPr lang="el-GR" sz="2000" dirty="0"/>
              <a:t> ισχύει ότι:</a:t>
            </a:r>
          </a:p>
          <a:p>
            <a:endParaRPr lang="el-GR" sz="2000" dirty="0"/>
          </a:p>
          <a:p>
            <a:pPr>
              <a:spcBef>
                <a:spcPts val="3000"/>
              </a:spcBef>
            </a:pPr>
            <a:r>
              <a:rPr lang="el-GR" sz="2000" dirty="0"/>
              <a:t>Η συνάρτηση            ονομάζεται </a:t>
            </a:r>
            <a:r>
              <a:rPr lang="el-GR" sz="2000" b="1" dirty="0"/>
              <a:t>παράγουσα</a:t>
            </a:r>
            <a:r>
              <a:rPr lang="el-GR" sz="2000" dirty="0"/>
              <a:t> ή </a:t>
            </a:r>
            <a:r>
              <a:rPr lang="el-GR" sz="2000" b="1" dirty="0" err="1"/>
              <a:t>αντιπαράγωγος</a:t>
            </a:r>
            <a:r>
              <a:rPr lang="el-GR" sz="2000" dirty="0"/>
              <a:t> της συνάρτησης </a:t>
            </a:r>
          </a:p>
          <a:p>
            <a:pPr>
              <a:spcBef>
                <a:spcPts val="800"/>
              </a:spcBef>
            </a:pPr>
            <a:r>
              <a:rPr lang="el-GR" sz="2000" dirty="0"/>
              <a:t>Αν η συνάρτηση            είναι συνεχής στο διάστημα              τότε ισχύει ότι:</a:t>
            </a:r>
          </a:p>
          <a:p>
            <a:pPr>
              <a:spcBef>
                <a:spcPts val="800"/>
              </a:spcBef>
            </a:pPr>
            <a:endParaRPr lang="el-GR" sz="2000" dirty="0"/>
          </a:p>
          <a:p>
            <a:pPr>
              <a:spcBef>
                <a:spcPts val="800"/>
              </a:spcBef>
            </a:pPr>
            <a:endParaRPr lang="el-GR" sz="2000" dirty="0"/>
          </a:p>
          <a:p>
            <a:pPr>
              <a:spcBef>
                <a:spcPts val="800"/>
              </a:spcBef>
            </a:pPr>
            <a:r>
              <a:rPr lang="el-GR" sz="2000" dirty="0"/>
              <a:t>Η σταθερά       ονομάζεται </a:t>
            </a:r>
            <a:r>
              <a:rPr lang="el-GR" sz="2000" b="1" dirty="0"/>
              <a:t>σταθερά ολοκλήρωσης</a:t>
            </a:r>
            <a:r>
              <a:rPr lang="el-GR" sz="2000" dirty="0"/>
              <a:t>.</a:t>
            </a:r>
          </a:p>
          <a:p>
            <a:pPr>
              <a:spcBef>
                <a:spcPts val="800"/>
              </a:spcBef>
            </a:pPr>
            <a:r>
              <a:rPr lang="el-GR" sz="2000" dirty="0"/>
              <a:t>Κάθε μία από τις συναρτήσεις             ονομάζεται </a:t>
            </a:r>
            <a:r>
              <a:rPr lang="el-GR" sz="2000" b="1" dirty="0"/>
              <a:t>αόριστο ολοκλήρωμα</a:t>
            </a:r>
            <a:r>
              <a:rPr lang="el-GR" sz="2000" dirty="0"/>
              <a:t>.</a:t>
            </a:r>
          </a:p>
          <a:p>
            <a:pPr>
              <a:buNone/>
            </a:pPr>
            <a:endParaRPr lang="el-GR" sz="2000" dirty="0"/>
          </a:p>
          <a:p>
            <a:endParaRPr lang="el-GR" sz="2000" dirty="0"/>
          </a:p>
        </p:txBody>
      </p:sp>
      <p:graphicFrame>
        <p:nvGraphicFramePr>
          <p:cNvPr id="203778" name="Object 2"/>
          <p:cNvGraphicFramePr>
            <a:graphicFrameLocks noChangeAspect="1"/>
          </p:cNvGraphicFramePr>
          <p:nvPr/>
        </p:nvGraphicFramePr>
        <p:xfrm>
          <a:off x="2600298" y="1432074"/>
          <a:ext cx="601662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8280" imgH="253800" progId="Equation.DSMT4">
                  <p:embed/>
                </p:oleObj>
              </mc:Choice>
              <mc:Fallback>
                <p:oleObj name="Equation" r:id="rId2" imgW="368280" imgH="253800" progId="Equation.DSMT4">
                  <p:embed/>
                  <p:pic>
                    <p:nvPicPr>
                      <p:cNvPr id="20377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0298" y="1432074"/>
                        <a:ext cx="601662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79" name="Object 3"/>
          <p:cNvGraphicFramePr>
            <a:graphicFrameLocks noChangeAspect="1"/>
          </p:cNvGraphicFramePr>
          <p:nvPr/>
        </p:nvGraphicFramePr>
        <p:xfrm>
          <a:off x="6904078" y="1418139"/>
          <a:ext cx="625475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0880" imgH="253800" progId="Equation.DSMT4">
                  <p:embed/>
                </p:oleObj>
              </mc:Choice>
              <mc:Fallback>
                <p:oleObj name="Equation" r:id="rId4" imgW="380880" imgH="253800" progId="Equation.DSMT4">
                  <p:embed/>
                  <p:pic>
                    <p:nvPicPr>
                      <p:cNvPr id="20377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4078" y="1418139"/>
                        <a:ext cx="625475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80" name="Object 4"/>
          <p:cNvGraphicFramePr>
            <a:graphicFrameLocks noChangeAspect="1"/>
          </p:cNvGraphicFramePr>
          <p:nvPr/>
        </p:nvGraphicFramePr>
        <p:xfrm>
          <a:off x="875544" y="1735467"/>
          <a:ext cx="62547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80880" imgH="253800" progId="Equation.DSMT4">
                  <p:embed/>
                </p:oleObj>
              </mc:Choice>
              <mc:Fallback>
                <p:oleObj name="Equation" r:id="rId6" imgW="380880" imgH="253800" progId="Equation.DSMT4">
                  <p:embed/>
                  <p:pic>
                    <p:nvPicPr>
                      <p:cNvPr id="2037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5544" y="1735467"/>
                        <a:ext cx="625475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81" name="Object 5"/>
          <p:cNvGraphicFramePr>
            <a:graphicFrameLocks noChangeAspect="1"/>
          </p:cNvGraphicFramePr>
          <p:nvPr/>
        </p:nvGraphicFramePr>
        <p:xfrm>
          <a:off x="5414445" y="1746780"/>
          <a:ext cx="601662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68280" imgH="253800" progId="Equation.DSMT4">
                  <p:embed/>
                </p:oleObj>
              </mc:Choice>
              <mc:Fallback>
                <p:oleObj name="Equation" r:id="rId8" imgW="368280" imgH="253800" progId="Equation.DSMT4">
                  <p:embed/>
                  <p:pic>
                    <p:nvPicPr>
                      <p:cNvPr id="20378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4445" y="1746780"/>
                        <a:ext cx="601662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82" name="Object 6"/>
          <p:cNvGraphicFramePr>
            <a:graphicFrameLocks noChangeAspect="1"/>
          </p:cNvGraphicFramePr>
          <p:nvPr/>
        </p:nvGraphicFramePr>
        <p:xfrm>
          <a:off x="2700338" y="2622549"/>
          <a:ext cx="3743325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286000" imgH="469800" progId="Equation.DSMT4">
                  <p:embed/>
                </p:oleObj>
              </mc:Choice>
              <mc:Fallback>
                <p:oleObj name="Equation" r:id="rId9" imgW="2286000" imgH="469800" progId="Equation.DSMT4">
                  <p:embed/>
                  <p:pic>
                    <p:nvPicPr>
                      <p:cNvPr id="20378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622549"/>
                        <a:ext cx="3743325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83" name="Object 7"/>
          <p:cNvGraphicFramePr>
            <a:graphicFrameLocks noChangeAspect="1"/>
          </p:cNvGraphicFramePr>
          <p:nvPr/>
        </p:nvGraphicFramePr>
        <p:xfrm>
          <a:off x="2303440" y="3376618"/>
          <a:ext cx="625475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80880" imgH="253800" progId="Equation.DSMT4">
                  <p:embed/>
                </p:oleObj>
              </mc:Choice>
              <mc:Fallback>
                <p:oleObj name="Equation" r:id="rId11" imgW="380880" imgH="253800" progId="Equation.DSMT4">
                  <p:embed/>
                  <p:pic>
                    <p:nvPicPr>
                      <p:cNvPr id="20378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440" y="3376618"/>
                        <a:ext cx="625475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84" name="Object 8"/>
          <p:cNvGraphicFramePr>
            <a:graphicFrameLocks noChangeAspect="1"/>
          </p:cNvGraphicFramePr>
          <p:nvPr/>
        </p:nvGraphicFramePr>
        <p:xfrm>
          <a:off x="2244702" y="3697120"/>
          <a:ext cx="684213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19040" imgH="253800" progId="Equation.DSMT4">
                  <p:embed/>
                </p:oleObj>
              </mc:Choice>
              <mc:Fallback>
                <p:oleObj name="Equation" r:id="rId12" imgW="419040" imgH="253800" progId="Equation.DSMT4">
                  <p:embed/>
                  <p:pic>
                    <p:nvPicPr>
                      <p:cNvPr id="20378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4702" y="3697120"/>
                        <a:ext cx="684213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85" name="Object 9"/>
          <p:cNvGraphicFramePr>
            <a:graphicFrameLocks noChangeAspect="1"/>
          </p:cNvGraphicFramePr>
          <p:nvPr/>
        </p:nvGraphicFramePr>
        <p:xfrm>
          <a:off x="2600298" y="4110053"/>
          <a:ext cx="601662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68280" imgH="253800" progId="Equation.DSMT4">
                  <p:embed/>
                </p:oleObj>
              </mc:Choice>
              <mc:Fallback>
                <p:oleObj name="Equation" r:id="rId14" imgW="368280" imgH="253800" progId="Equation.DSMT4">
                  <p:embed/>
                  <p:pic>
                    <p:nvPicPr>
                      <p:cNvPr id="20378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0298" y="4110053"/>
                        <a:ext cx="601662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86" name="Object 10"/>
          <p:cNvGraphicFramePr>
            <a:graphicFrameLocks noChangeAspect="1"/>
          </p:cNvGraphicFramePr>
          <p:nvPr/>
        </p:nvGraphicFramePr>
        <p:xfrm>
          <a:off x="6176642" y="4092942"/>
          <a:ext cx="709612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431640" imgH="253800" progId="Equation.DSMT4">
                  <p:embed/>
                </p:oleObj>
              </mc:Choice>
              <mc:Fallback>
                <p:oleObj name="Equation" r:id="rId15" imgW="431640" imgH="253800" progId="Equation.DSMT4">
                  <p:embed/>
                  <p:pic>
                    <p:nvPicPr>
                      <p:cNvPr id="20378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6642" y="4092942"/>
                        <a:ext cx="709612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87" name="Object 11"/>
          <p:cNvGraphicFramePr>
            <a:graphicFrameLocks noChangeAspect="1"/>
          </p:cNvGraphicFramePr>
          <p:nvPr/>
        </p:nvGraphicFramePr>
        <p:xfrm>
          <a:off x="3053556" y="4524390"/>
          <a:ext cx="3036888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854000" imgH="469800" progId="Equation.DSMT4">
                  <p:embed/>
                </p:oleObj>
              </mc:Choice>
              <mc:Fallback>
                <p:oleObj name="Equation" r:id="rId17" imgW="1854000" imgH="469800" progId="Equation.DSMT4">
                  <p:embed/>
                  <p:pic>
                    <p:nvPicPr>
                      <p:cNvPr id="20378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3556" y="4524390"/>
                        <a:ext cx="3036888" cy="769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88" name="Object 12"/>
          <p:cNvGraphicFramePr>
            <a:graphicFrameLocks noChangeAspect="1"/>
          </p:cNvGraphicFramePr>
          <p:nvPr/>
        </p:nvGraphicFramePr>
        <p:xfrm>
          <a:off x="2103407" y="5405468"/>
          <a:ext cx="204787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14120" imgH="139680" progId="Equation.DSMT4">
                  <p:embed/>
                </p:oleObj>
              </mc:Choice>
              <mc:Fallback>
                <p:oleObj name="Equation" r:id="rId19" imgW="114120" imgH="139680" progId="Equation.DSMT4">
                  <p:embed/>
                  <p:pic>
                    <p:nvPicPr>
                      <p:cNvPr id="20378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3407" y="5405468"/>
                        <a:ext cx="204787" cy="25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90" name="Object 14"/>
          <p:cNvGraphicFramePr>
            <a:graphicFrameLocks noChangeAspect="1"/>
          </p:cNvGraphicFramePr>
          <p:nvPr/>
        </p:nvGraphicFramePr>
        <p:xfrm>
          <a:off x="4072107" y="5724738"/>
          <a:ext cx="62547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380880" imgH="253800" progId="Equation.DSMT4">
                  <p:embed/>
                </p:oleObj>
              </mc:Choice>
              <mc:Fallback>
                <p:oleObj name="Equation" r:id="rId21" imgW="380880" imgH="253800" progId="Equation.DSMT4">
                  <p:embed/>
                  <p:pic>
                    <p:nvPicPr>
                      <p:cNvPr id="20379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2107" y="5724738"/>
                        <a:ext cx="625475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9142"/>
            <a:ext cx="8229600" cy="3213144"/>
          </a:xfrm>
        </p:spPr>
        <p:txBody>
          <a:bodyPr>
            <a:normAutofit/>
          </a:bodyPr>
          <a:lstStyle/>
          <a:p>
            <a:r>
              <a:rPr lang="el-GR" sz="2000" dirty="0"/>
              <a:t>Αν η συνάρτηση           είναι συνεχής στο διάστημα              τότε από το </a:t>
            </a:r>
            <a:r>
              <a:rPr lang="el-GR" sz="2000" b="1" dirty="0"/>
              <a:t>θεώρημα της μέσης τιμής του ολοκληρωτικού λογισμού </a:t>
            </a:r>
            <a:r>
              <a:rPr lang="el-GR" sz="2000" dirty="0"/>
              <a:t>υπάρχει κάποιο σημείο     στο διάστημα            έτσι ώστε να ισχύει:</a:t>
            </a:r>
          </a:p>
          <a:p>
            <a:endParaRPr lang="el-GR" sz="2000" dirty="0"/>
          </a:p>
          <a:p>
            <a:endParaRPr lang="el-GR" sz="2000" dirty="0"/>
          </a:p>
          <a:p>
            <a:pPr>
              <a:spcBef>
                <a:spcPts val="1200"/>
              </a:spcBef>
            </a:pPr>
            <a:r>
              <a:rPr lang="el-GR" sz="2000" dirty="0"/>
              <a:t>Η </a:t>
            </a:r>
            <a:r>
              <a:rPr lang="el-GR" sz="2000" b="1" dirty="0"/>
              <a:t>μέση τιμή </a:t>
            </a:r>
            <a:r>
              <a:rPr lang="el-GR" sz="2000" dirty="0"/>
              <a:t>της συνάρτησης           στο διάστημα             είναι:</a:t>
            </a:r>
          </a:p>
          <a:p>
            <a:pPr>
              <a:spcBef>
                <a:spcPts val="1200"/>
              </a:spcBef>
            </a:pPr>
            <a:endParaRPr lang="el-GR" sz="2000" dirty="0"/>
          </a:p>
          <a:p>
            <a:pPr>
              <a:spcBef>
                <a:spcPts val="1200"/>
              </a:spcBef>
            </a:pPr>
            <a:endParaRPr lang="el-GR" sz="2000" dirty="0"/>
          </a:p>
          <a:p>
            <a:endParaRPr lang="el-GR" sz="2000" dirty="0"/>
          </a:p>
          <a:p>
            <a:endParaRPr lang="el-GR" sz="2000" dirty="0"/>
          </a:p>
        </p:txBody>
      </p:sp>
      <p:graphicFrame>
        <p:nvGraphicFramePr>
          <p:cNvPr id="204802" name="Object 2"/>
          <p:cNvGraphicFramePr>
            <a:graphicFrameLocks noChangeAspect="1"/>
          </p:cNvGraphicFramePr>
          <p:nvPr/>
        </p:nvGraphicFramePr>
        <p:xfrm>
          <a:off x="2627294" y="1066944"/>
          <a:ext cx="557212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2720" imgH="203040" progId="Equation.DSMT4">
                  <p:embed/>
                </p:oleObj>
              </mc:Choice>
              <mc:Fallback>
                <p:oleObj name="Equation" r:id="rId2" imgW="342720" imgH="203040" progId="Equation.DSMT4">
                  <p:embed/>
                  <p:pic>
                    <p:nvPicPr>
                      <p:cNvPr id="2048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294" y="1066944"/>
                        <a:ext cx="557212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6162707" y="1019142"/>
          <a:ext cx="709612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40" imgH="253800" progId="Equation.DSMT4">
                  <p:embed/>
                </p:oleObj>
              </mc:Choice>
              <mc:Fallback>
                <p:oleObj name="Equation" r:id="rId4" imgW="431640" imgH="253800" progId="Equation.DSMT4">
                  <p:embed/>
                  <p:pic>
                    <p:nvPicPr>
                      <p:cNvPr id="2048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2707" y="1019142"/>
                        <a:ext cx="709612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04" name="Object 4"/>
          <p:cNvGraphicFramePr>
            <a:graphicFrameLocks noChangeAspect="1"/>
          </p:cNvGraphicFramePr>
          <p:nvPr/>
        </p:nvGraphicFramePr>
        <p:xfrm>
          <a:off x="1662076" y="1670030"/>
          <a:ext cx="207962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203040" progId="Equation.DSMT4">
                  <p:embed/>
                </p:oleObj>
              </mc:Choice>
              <mc:Fallback>
                <p:oleObj name="Equation" r:id="rId6" imgW="126720" imgH="203040" progId="Equation.DSMT4">
                  <p:embed/>
                  <p:pic>
                    <p:nvPicPr>
                      <p:cNvPr id="2048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2076" y="1670030"/>
                        <a:ext cx="207962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05" name="Object 5"/>
          <p:cNvGraphicFramePr>
            <a:graphicFrameLocks noChangeAspect="1"/>
          </p:cNvGraphicFramePr>
          <p:nvPr/>
        </p:nvGraphicFramePr>
        <p:xfrm>
          <a:off x="3367088" y="1639888"/>
          <a:ext cx="62547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80880" imgH="253800" progId="Equation.DSMT4">
                  <p:embed/>
                </p:oleObj>
              </mc:Choice>
              <mc:Fallback>
                <p:oleObj name="Equation" r:id="rId8" imgW="380880" imgH="253800" progId="Equation.DSMT4">
                  <p:embed/>
                  <p:pic>
                    <p:nvPicPr>
                      <p:cNvPr id="2048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7088" y="1639888"/>
                        <a:ext cx="625475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06" name="Object 6"/>
          <p:cNvGraphicFramePr>
            <a:graphicFrameLocks noChangeAspect="1"/>
          </p:cNvGraphicFramePr>
          <p:nvPr/>
        </p:nvGraphicFramePr>
        <p:xfrm>
          <a:off x="2346325" y="2005013"/>
          <a:ext cx="4451350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717640" imgH="469800" progId="Equation.DSMT4">
                  <p:embed/>
                </p:oleObj>
              </mc:Choice>
              <mc:Fallback>
                <p:oleObj name="Equation" r:id="rId10" imgW="2717640" imgH="469800" progId="Equation.DSMT4">
                  <p:embed/>
                  <p:pic>
                    <p:nvPicPr>
                      <p:cNvPr id="20480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6325" y="2005013"/>
                        <a:ext cx="4451350" cy="769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07" name="Object 7"/>
          <p:cNvGraphicFramePr>
            <a:graphicFrameLocks noChangeAspect="1"/>
          </p:cNvGraphicFramePr>
          <p:nvPr/>
        </p:nvGraphicFramePr>
        <p:xfrm>
          <a:off x="3229769" y="3246438"/>
          <a:ext cx="2684463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38000" imgH="469800" progId="Equation.DSMT4">
                  <p:embed/>
                </p:oleObj>
              </mc:Choice>
              <mc:Fallback>
                <p:oleObj name="Equation" r:id="rId12" imgW="1638000" imgH="469800" progId="Equation.DSMT4">
                  <p:embed/>
                  <p:pic>
                    <p:nvPicPr>
                      <p:cNvPr id="20480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9769" y="3246438"/>
                        <a:ext cx="2684463" cy="769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09" name="Object 9"/>
          <p:cNvGraphicFramePr>
            <a:graphicFrameLocks noChangeAspect="1"/>
          </p:cNvGraphicFramePr>
          <p:nvPr/>
        </p:nvGraphicFramePr>
        <p:xfrm>
          <a:off x="3921830" y="2868433"/>
          <a:ext cx="557212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42720" imgH="203040" progId="Equation.DSMT4">
                  <p:embed/>
                </p:oleObj>
              </mc:Choice>
              <mc:Fallback>
                <p:oleObj name="Equation" r:id="rId14" imgW="342720" imgH="203040" progId="Equation.DSMT4">
                  <p:embed/>
                  <p:pic>
                    <p:nvPicPr>
                      <p:cNvPr id="20480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830" y="2868433"/>
                        <a:ext cx="557212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10" name="Object 10"/>
          <p:cNvGraphicFramePr>
            <a:graphicFrameLocks noChangeAspect="1"/>
          </p:cNvGraphicFramePr>
          <p:nvPr/>
        </p:nvGraphicFramePr>
        <p:xfrm>
          <a:off x="5991253" y="2816922"/>
          <a:ext cx="62547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80880" imgH="253800" progId="Equation.DSMT4">
                  <p:embed/>
                </p:oleObj>
              </mc:Choice>
              <mc:Fallback>
                <p:oleObj name="Equation" r:id="rId15" imgW="380880" imgH="253800" progId="Equation.DSMT4">
                  <p:embed/>
                  <p:pic>
                    <p:nvPicPr>
                      <p:cNvPr id="20481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1253" y="2816922"/>
                        <a:ext cx="625475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15" name="Picture 15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089192" y="3501008"/>
            <a:ext cx="2875296" cy="232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811160" y="4451364"/>
            <a:ext cx="514833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l-GR" sz="2000" dirty="0"/>
              <a:t>Το ολοκλήρωμα                   εκφράζει εμβαδόν και ισούται με το εμβαδόν ενός ορθογωνίου τριγώνου ύψους</a:t>
            </a:r>
          </a:p>
          <a:p>
            <a:endParaRPr lang="el-GR" sz="2000" dirty="0"/>
          </a:p>
        </p:txBody>
      </p:sp>
      <p:graphicFrame>
        <p:nvGraphicFramePr>
          <p:cNvPr id="204816" name="Object 16"/>
          <p:cNvGraphicFramePr>
            <a:graphicFrameLocks noChangeAspect="1"/>
          </p:cNvGraphicFramePr>
          <p:nvPr/>
        </p:nvGraphicFramePr>
        <p:xfrm>
          <a:off x="2527271" y="4302147"/>
          <a:ext cx="957263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583920" imgH="469800" progId="Equation.DSMT4">
                  <p:embed/>
                </p:oleObj>
              </mc:Choice>
              <mc:Fallback>
                <p:oleObj name="Equation" r:id="rId18" imgW="583920" imgH="469800" progId="Equation.DSMT4">
                  <p:embed/>
                  <p:pic>
                    <p:nvPicPr>
                      <p:cNvPr id="20481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271" y="4302147"/>
                        <a:ext cx="957263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17" name="Object 17"/>
          <p:cNvGraphicFramePr>
            <a:graphicFrameLocks noChangeAspect="1"/>
          </p:cNvGraphicFramePr>
          <p:nvPr/>
        </p:nvGraphicFramePr>
        <p:xfrm>
          <a:off x="2606656" y="5240715"/>
          <a:ext cx="687388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80880" imgH="203040" progId="Equation.DSMT4">
                  <p:embed/>
                </p:oleObj>
              </mc:Choice>
              <mc:Fallback>
                <p:oleObj name="Equation" r:id="rId20" imgW="380880" imgH="203040" progId="Equation.DSMT4">
                  <p:embed/>
                  <p:pic>
                    <p:nvPicPr>
                      <p:cNvPr id="20481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56" y="5240715"/>
                        <a:ext cx="687388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3"/>
            <a:ext cx="8229600" cy="489274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l-GR" sz="2200" dirty="0"/>
              <a:t>Για να υπολογιστεί το ολοκλήρωμα                    όπου η                 είναι μία πραγματική φραγμένη και ολοκληρώσιμη συνάρτηση, χρησιμοποιώντας αναλυτικές μεθόδους, χρειάζεται να βρεθεί σε αναλυτική (κλειστή μορφή) η αντίστοιχη έκφραση της παράγουσας </a:t>
            </a:r>
            <a:r>
              <a:rPr lang="el-GR" sz="2200" dirty="0">
                <a:solidFill>
                  <a:schemeClr val="bg1"/>
                </a:solidFill>
              </a:rPr>
              <a:t>.</a:t>
            </a:r>
            <a:r>
              <a:rPr lang="el-GR" sz="2200" dirty="0"/>
              <a:t>          </a:t>
            </a:r>
          </a:p>
          <a:p>
            <a:r>
              <a:rPr lang="el-GR" sz="2200" dirty="0"/>
              <a:t>Η αριθμητική ολοκλήρωση προσεγγίζει το ολοκλήρωμα     με τύπους ολοκλήρωσης της μορφής:</a:t>
            </a:r>
          </a:p>
          <a:p>
            <a:endParaRPr lang="el-GR" sz="2200" dirty="0"/>
          </a:p>
          <a:p>
            <a:pPr>
              <a:spcBef>
                <a:spcPts val="1800"/>
              </a:spcBef>
              <a:buNone/>
            </a:pPr>
            <a:r>
              <a:rPr lang="el-GR" sz="2200" dirty="0"/>
              <a:t>	όπου τα       είναι πραγματικοί αριθμοί.</a:t>
            </a:r>
          </a:p>
          <a:p>
            <a:r>
              <a:rPr lang="el-GR" sz="2200" dirty="0"/>
              <a:t>Ο τύπος (6) ονομάζεται κανόνας υπολογισμού και οι αριθμοί  		 ονομάζονται βάρη ή συντελεστές του κανόνα υπολογισμού.</a:t>
            </a:r>
          </a:p>
        </p:txBody>
      </p:sp>
      <p:graphicFrame>
        <p:nvGraphicFramePr>
          <p:cNvPr id="205826" name="Object 2"/>
          <p:cNvGraphicFramePr>
            <a:graphicFrameLocks noChangeAspect="1"/>
          </p:cNvGraphicFramePr>
          <p:nvPr/>
        </p:nvGraphicFramePr>
        <p:xfrm>
          <a:off x="4963781" y="1238220"/>
          <a:ext cx="1119187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22080" imgH="469800" progId="Equation.DSMT4">
                  <p:embed/>
                </p:oleObj>
              </mc:Choice>
              <mc:Fallback>
                <p:oleObj name="Equation" r:id="rId2" imgW="622080" imgH="469800" progId="Equation.DSMT4">
                  <p:embed/>
                  <p:pic>
                    <p:nvPicPr>
                      <p:cNvPr id="2058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3781" y="1238220"/>
                        <a:ext cx="1119187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27" name="Object 3"/>
          <p:cNvGraphicFramePr>
            <a:graphicFrameLocks noChangeAspect="1"/>
          </p:cNvGraphicFramePr>
          <p:nvPr/>
        </p:nvGraphicFramePr>
        <p:xfrm>
          <a:off x="7056480" y="1502454"/>
          <a:ext cx="61912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2720" imgH="203040" progId="Equation.DSMT4">
                  <p:embed/>
                </p:oleObj>
              </mc:Choice>
              <mc:Fallback>
                <p:oleObj name="Equation" r:id="rId4" imgW="342720" imgH="203040" progId="Equation.DSMT4">
                  <p:embed/>
                  <p:pic>
                    <p:nvPicPr>
                      <p:cNvPr id="2058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6480" y="1502454"/>
                        <a:ext cx="61912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28" name="Object 4"/>
          <p:cNvGraphicFramePr>
            <a:graphicFrameLocks noChangeAspect="1"/>
          </p:cNvGraphicFramePr>
          <p:nvPr/>
        </p:nvGraphicFramePr>
        <p:xfrm>
          <a:off x="873478" y="3015368"/>
          <a:ext cx="7556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19040" imgH="253800" progId="Equation.DSMT4">
                  <p:embed/>
                </p:oleObj>
              </mc:Choice>
              <mc:Fallback>
                <p:oleObj name="Equation" r:id="rId6" imgW="419040" imgH="253800" progId="Equation.DSMT4">
                  <p:embed/>
                  <p:pic>
                    <p:nvPicPr>
                      <p:cNvPr id="2058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478" y="3015368"/>
                        <a:ext cx="75565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29" name="Object 5"/>
          <p:cNvGraphicFramePr>
            <a:graphicFrameLocks noChangeAspect="1"/>
          </p:cNvGraphicFramePr>
          <p:nvPr/>
        </p:nvGraphicFramePr>
        <p:xfrm>
          <a:off x="7273962" y="3549828"/>
          <a:ext cx="230188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720" imgH="164880" progId="Equation.DSMT4">
                  <p:embed/>
                </p:oleObj>
              </mc:Choice>
              <mc:Fallback>
                <p:oleObj name="Equation" r:id="rId8" imgW="126720" imgH="164880" progId="Equation.DSMT4">
                  <p:embed/>
                  <p:pic>
                    <p:nvPicPr>
                      <p:cNvPr id="2058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62" y="3549828"/>
                        <a:ext cx="230188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0" name="Object 6"/>
          <p:cNvGraphicFramePr>
            <a:graphicFrameLocks noChangeAspect="1"/>
          </p:cNvGraphicFramePr>
          <p:nvPr/>
        </p:nvGraphicFramePr>
        <p:xfrm>
          <a:off x="3121025" y="4165248"/>
          <a:ext cx="290353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12800" imgH="431640" progId="Equation.DSMT4">
                  <p:embed/>
                </p:oleObj>
              </mc:Choice>
              <mc:Fallback>
                <p:oleObj name="Equation" r:id="rId10" imgW="1612800" imgH="431640" progId="Equation.DSMT4">
                  <p:embed/>
                  <p:pic>
                    <p:nvPicPr>
                      <p:cNvPr id="20583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1025" y="4165248"/>
                        <a:ext cx="2903538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1" name="Object 7"/>
          <p:cNvGraphicFramePr>
            <a:graphicFrameLocks noChangeAspect="1"/>
          </p:cNvGraphicFramePr>
          <p:nvPr/>
        </p:nvGraphicFramePr>
        <p:xfrm>
          <a:off x="1880626" y="4820909"/>
          <a:ext cx="3206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7480" imgH="228600" progId="Equation.DSMT4">
                  <p:embed/>
                </p:oleObj>
              </mc:Choice>
              <mc:Fallback>
                <p:oleObj name="Equation" r:id="rId12" imgW="177480" imgH="228600" progId="Equation.DSMT4">
                  <p:embed/>
                  <p:pic>
                    <p:nvPicPr>
                      <p:cNvPr id="20583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0626" y="4820909"/>
                        <a:ext cx="320675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2" name="Object 8"/>
          <p:cNvGraphicFramePr>
            <a:graphicFrameLocks noChangeAspect="1"/>
          </p:cNvGraphicFramePr>
          <p:nvPr/>
        </p:nvGraphicFramePr>
        <p:xfrm>
          <a:off x="884187" y="5546754"/>
          <a:ext cx="14605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812520" imgH="253800" progId="Equation.DSMT4">
                  <p:embed/>
                </p:oleObj>
              </mc:Choice>
              <mc:Fallback>
                <p:oleObj name="Equation" r:id="rId14" imgW="812520" imgH="253800" progId="Equation.DSMT4">
                  <p:embed/>
                  <p:pic>
                    <p:nvPicPr>
                      <p:cNvPr id="20583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187" y="5546754"/>
                        <a:ext cx="14605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Σφάλμα αριθμητικής ολοκλήρωσης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l-GR" sz="2200" dirty="0"/>
              <a:t>	Θα εξετάσουμε το σφάλμα που δημιουργείται αν αντικαταστήσουμε το ολοκλήρωμα                  με το ολοκλήρωμα 	          του πολυωνύμου παρεμβολής              για τις δύο περιπτώσεις όπου τα σημεία παρεμβολής είναι μη-</a:t>
            </a:r>
            <a:r>
              <a:rPr lang="el-GR" sz="2200" dirty="0" err="1"/>
              <a:t>ισαπέχοντα </a:t>
            </a:r>
            <a:r>
              <a:rPr lang="el-GR" sz="2200" dirty="0"/>
              <a:t>και </a:t>
            </a:r>
            <a:r>
              <a:rPr lang="el-GR" sz="2200" dirty="0" err="1"/>
              <a:t>ισαπέχοντα</a:t>
            </a:r>
            <a:r>
              <a:rPr lang="el-GR" sz="2200" dirty="0"/>
              <a:t>.</a:t>
            </a:r>
          </a:p>
        </p:txBody>
      </p:sp>
      <p:graphicFrame>
        <p:nvGraphicFramePr>
          <p:cNvPr id="206850" name="Object 2"/>
          <p:cNvGraphicFramePr>
            <a:graphicFrameLocks noChangeAspect="1"/>
          </p:cNvGraphicFramePr>
          <p:nvPr/>
        </p:nvGraphicFramePr>
        <p:xfrm>
          <a:off x="4959017" y="1865479"/>
          <a:ext cx="10509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83920" imgH="469800" progId="Equation.DSMT4">
                  <p:embed/>
                </p:oleObj>
              </mc:Choice>
              <mc:Fallback>
                <p:oleObj name="Equation" r:id="rId2" imgW="583920" imgH="469800" progId="Equation.DSMT4">
                  <p:embed/>
                  <p:pic>
                    <p:nvPicPr>
                      <p:cNvPr id="2068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9017" y="1865479"/>
                        <a:ext cx="10509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851" name="Object 3"/>
          <p:cNvGraphicFramePr>
            <a:graphicFrameLocks noChangeAspect="1"/>
          </p:cNvGraphicFramePr>
          <p:nvPr/>
        </p:nvGraphicFramePr>
        <p:xfrm>
          <a:off x="884187" y="2356188"/>
          <a:ext cx="1096963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09480" imgH="469800" progId="Equation.DSMT4">
                  <p:embed/>
                </p:oleObj>
              </mc:Choice>
              <mc:Fallback>
                <p:oleObj name="Equation" r:id="rId4" imgW="609480" imgH="469800" progId="Equation.DSMT4">
                  <p:embed/>
                  <p:pic>
                    <p:nvPicPr>
                      <p:cNvPr id="2068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187" y="2356188"/>
                        <a:ext cx="1096963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852" name="Object 4"/>
          <p:cNvGraphicFramePr>
            <a:graphicFrameLocks noChangeAspect="1"/>
          </p:cNvGraphicFramePr>
          <p:nvPr/>
        </p:nvGraphicFramePr>
        <p:xfrm>
          <a:off x="5653455" y="2579681"/>
          <a:ext cx="7302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6080" imgH="228600" progId="Equation.DSMT4">
                  <p:embed/>
                </p:oleObj>
              </mc:Choice>
              <mc:Fallback>
                <p:oleObj name="Equation" r:id="rId6" imgW="406080" imgH="228600" progId="Equation.DSMT4">
                  <p:embed/>
                  <p:pic>
                    <p:nvPicPr>
                      <p:cNvPr id="2068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3455" y="2579681"/>
                        <a:ext cx="73025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Σφάλμα για μη-</a:t>
            </a:r>
            <a:r>
              <a:rPr lang="el-GR" dirty="0" err="1"/>
              <a:t>ισαπέχοντα </a:t>
            </a:r>
            <a:r>
              <a:rPr lang="el-GR" dirty="0"/>
              <a:t>σημεία παρεμβολής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 lnSpcReduction="10000"/>
          </a:bodyPr>
          <a:lstStyle/>
          <a:p>
            <a:r>
              <a:rPr lang="el-GR" sz="2200" dirty="0"/>
              <a:t>Υποθέτουμε ότι:</a:t>
            </a:r>
          </a:p>
          <a:p>
            <a:pPr lvl="1"/>
            <a:r>
              <a:rPr lang="el-GR" sz="2000" dirty="0"/>
              <a:t>η             είναι μία συνάρτηση που είναι ορισμένη στο κλειστό διάστημα              και</a:t>
            </a:r>
          </a:p>
          <a:p>
            <a:pPr lvl="1"/>
            <a:r>
              <a:rPr lang="el-GR" sz="2000" dirty="0"/>
              <a:t>τα ξένα μεταξύ τους σημεία παρεμβολής                           βρίσκονται στο κλειστό διάστημα              με αντίστοιχες συναρτησιακές τιμές  </a:t>
            </a:r>
            <a:r>
              <a:rPr lang="el-GR" sz="2000" dirty="0">
                <a:solidFill>
                  <a:schemeClr val="bg1"/>
                </a:solidFill>
              </a:rPr>
              <a:t>.</a:t>
            </a:r>
            <a:r>
              <a:rPr lang="el-GR" sz="2000" dirty="0"/>
              <a:t>   			</a:t>
            </a:r>
          </a:p>
          <a:p>
            <a:pPr>
              <a:spcBef>
                <a:spcPts val="2400"/>
              </a:spcBef>
            </a:pPr>
            <a:r>
              <a:rPr lang="el-GR" sz="2200" dirty="0"/>
              <a:t>Με βάση το </a:t>
            </a:r>
            <a:r>
              <a:rPr lang="el-GR" sz="2200" dirty="0">
                <a:hlinkClick r:id="rId2" action="ppaction://hlinksldjump"/>
              </a:rPr>
              <a:t>Θεώρημα 6.2 </a:t>
            </a:r>
            <a:r>
              <a:rPr lang="el-GR" sz="2200" dirty="0"/>
              <a:t>ισχύει ότι:</a:t>
            </a:r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1200"/>
              </a:spcBef>
            </a:pPr>
            <a:r>
              <a:rPr lang="el-GR" sz="2200" dirty="0"/>
              <a:t>Στην περίπτωση όπου η συνάρτηση      είναι πολυώνυμο το πολύ βαθμού τότε το σφάλμα θα είναι μηδέν, επειδή σε αυτή την περίπτωση έχουμε ότι</a:t>
            </a:r>
          </a:p>
        </p:txBody>
      </p:sp>
      <p:graphicFrame>
        <p:nvGraphicFramePr>
          <p:cNvPr id="208899" name="Object 3"/>
          <p:cNvGraphicFramePr>
            <a:graphicFrameLocks noChangeAspect="1"/>
          </p:cNvGraphicFramePr>
          <p:nvPr/>
        </p:nvGraphicFramePr>
        <p:xfrm>
          <a:off x="1349375" y="4079895"/>
          <a:ext cx="644525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581280" imgH="469800" progId="Equation.DSMT4">
                  <p:embed/>
                </p:oleObj>
              </mc:Choice>
              <mc:Fallback>
                <p:oleObj name="Equation" r:id="rId3" imgW="3581280" imgH="469800" progId="Equation.DSMT4">
                  <p:embed/>
                  <p:pic>
                    <p:nvPicPr>
                      <p:cNvPr id="2088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4079895"/>
                        <a:ext cx="644525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0" name="Object 4"/>
          <p:cNvGraphicFramePr>
            <a:graphicFrameLocks noChangeAspect="1"/>
          </p:cNvGraphicFramePr>
          <p:nvPr/>
        </p:nvGraphicFramePr>
        <p:xfrm>
          <a:off x="1466287" y="1735467"/>
          <a:ext cx="661988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68280" imgH="253800" progId="Equation.DSMT4">
                  <p:embed/>
                </p:oleObj>
              </mc:Choice>
              <mc:Fallback>
                <p:oleObj name="Equation" r:id="rId5" imgW="368280" imgH="253800" progId="Equation.DSMT4">
                  <p:embed/>
                  <p:pic>
                    <p:nvPicPr>
                      <p:cNvPr id="2089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287" y="1735467"/>
                        <a:ext cx="661988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1" name="Object 5"/>
          <p:cNvGraphicFramePr>
            <a:graphicFrameLocks noChangeAspect="1"/>
          </p:cNvGraphicFramePr>
          <p:nvPr/>
        </p:nvGraphicFramePr>
        <p:xfrm>
          <a:off x="2387579" y="2002347"/>
          <a:ext cx="68738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80880" imgH="253800" progId="Equation.DSMT4">
                  <p:embed/>
                </p:oleObj>
              </mc:Choice>
              <mc:Fallback>
                <p:oleObj name="Equation" r:id="rId7" imgW="380880" imgH="253800" progId="Equation.DSMT4">
                  <p:embed/>
                  <p:pic>
                    <p:nvPicPr>
                      <p:cNvPr id="2089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579" y="2002347"/>
                        <a:ext cx="687388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2" name="Object 6"/>
          <p:cNvGraphicFramePr>
            <a:graphicFrameLocks noChangeAspect="1"/>
          </p:cNvGraphicFramePr>
          <p:nvPr/>
        </p:nvGraphicFramePr>
        <p:xfrm>
          <a:off x="5605653" y="2347545"/>
          <a:ext cx="14176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87320" imgH="253800" progId="Equation.DSMT4">
                  <p:embed/>
                </p:oleObj>
              </mc:Choice>
              <mc:Fallback>
                <p:oleObj name="Equation" r:id="rId9" imgW="787320" imgH="253800" progId="Equation.DSMT4">
                  <p:embed/>
                  <p:pic>
                    <p:nvPicPr>
                      <p:cNvPr id="20890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5653" y="2347545"/>
                        <a:ext cx="14176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3" name="Object 7"/>
          <p:cNvGraphicFramePr>
            <a:graphicFrameLocks noChangeAspect="1"/>
          </p:cNvGraphicFramePr>
          <p:nvPr/>
        </p:nvGraphicFramePr>
        <p:xfrm>
          <a:off x="3620378" y="2609133"/>
          <a:ext cx="68738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80880" imgH="253800" progId="Equation.DSMT4">
                  <p:embed/>
                </p:oleObj>
              </mc:Choice>
              <mc:Fallback>
                <p:oleObj name="Equation" r:id="rId11" imgW="380880" imgH="253800" progId="Equation.DSMT4">
                  <p:embed/>
                  <p:pic>
                    <p:nvPicPr>
                      <p:cNvPr id="2089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0378" y="2609133"/>
                        <a:ext cx="687388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4" name="Object 8"/>
          <p:cNvGraphicFramePr>
            <a:graphicFrameLocks noChangeAspect="1"/>
          </p:cNvGraphicFramePr>
          <p:nvPr/>
        </p:nvGraphicFramePr>
        <p:xfrm>
          <a:off x="1249317" y="2954331"/>
          <a:ext cx="13033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723600" imgH="253800" progId="Equation.DSMT4">
                  <p:embed/>
                </p:oleObj>
              </mc:Choice>
              <mc:Fallback>
                <p:oleObj name="Equation" r:id="rId13" imgW="723600" imgH="253800" progId="Equation.DSMT4">
                  <p:embed/>
                  <p:pic>
                    <p:nvPicPr>
                      <p:cNvPr id="20890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9317" y="2954331"/>
                        <a:ext cx="13033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5" name="Object 9"/>
          <p:cNvGraphicFramePr>
            <a:graphicFrameLocks noChangeAspect="1"/>
          </p:cNvGraphicFramePr>
          <p:nvPr/>
        </p:nvGraphicFramePr>
        <p:xfrm>
          <a:off x="4987934" y="5102253"/>
          <a:ext cx="277813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52280" imgH="203040" progId="Equation.DSMT4">
                  <p:embed/>
                </p:oleObj>
              </mc:Choice>
              <mc:Fallback>
                <p:oleObj name="Equation" r:id="rId15" imgW="152280" imgH="203040" progId="Equation.DSMT4">
                  <p:embed/>
                  <p:pic>
                    <p:nvPicPr>
                      <p:cNvPr id="20890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7934" y="5102253"/>
                        <a:ext cx="277813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7" name="Object 11"/>
          <p:cNvGraphicFramePr>
            <a:graphicFrameLocks noChangeAspect="1"/>
          </p:cNvGraphicFramePr>
          <p:nvPr/>
        </p:nvGraphicFramePr>
        <p:xfrm>
          <a:off x="3503619" y="5656293"/>
          <a:ext cx="1579563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876240" imgH="241200" progId="Equation.DSMT4">
                  <p:embed/>
                </p:oleObj>
              </mc:Choice>
              <mc:Fallback>
                <p:oleObj name="Equation" r:id="rId17" imgW="876240" imgH="241200" progId="Equation.DSMT4">
                  <p:embed/>
                  <p:pic>
                    <p:nvPicPr>
                      <p:cNvPr id="20890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9" y="5656293"/>
                        <a:ext cx="1579563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998593"/>
              </p:ext>
            </p:extLst>
          </p:nvPr>
        </p:nvGraphicFramePr>
        <p:xfrm>
          <a:off x="8266248" y="5166245"/>
          <a:ext cx="230188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26720" imgH="139680" progId="Equation.DSMT4">
                  <p:embed/>
                </p:oleObj>
              </mc:Choice>
              <mc:Fallback>
                <p:oleObj name="Equation" r:id="rId19" imgW="126720" imgH="139680" progId="Equation.DSMT4">
                  <p:embed/>
                  <p:pic>
                    <p:nvPicPr>
                      <p:cNvPr id="20890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6248" y="5166245"/>
                        <a:ext cx="230188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Σφάλμα για μη-</a:t>
            </a:r>
            <a:r>
              <a:rPr lang="el-GR" dirty="0" err="1"/>
              <a:t>ισαπέχοντα </a:t>
            </a:r>
            <a:r>
              <a:rPr lang="el-GR" dirty="0"/>
              <a:t>σημεία παρεμβολής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	Θεώρημα 6.2  </a:t>
            </a:r>
            <a:r>
              <a:rPr lang="el-GR" sz="2200" dirty="0"/>
              <a:t>Αν η συνάρτηση             έχει παραγώγους μέχρι τάξης και αυτές να είναι συνεχείς στο κλειστό διάστημα       που είναι το μικρότερο διάστημα που περιέχει τα σημεία παρεμβολής  	              και ένα τυχαίο σημείο      δηλαδή:</a:t>
            </a:r>
          </a:p>
          <a:p>
            <a:pPr>
              <a:buNone/>
            </a:pPr>
            <a:endParaRPr lang="el-GR" sz="2200" dirty="0"/>
          </a:p>
          <a:p>
            <a:pPr>
              <a:spcBef>
                <a:spcPts val="1800"/>
              </a:spcBef>
              <a:buNone/>
            </a:pPr>
            <a:r>
              <a:rPr lang="el-GR" sz="2200" dirty="0"/>
              <a:t>	Τότε για κάθε τέτοιο τυχαίο σημείο     υπάρχει ένα σημείο      στο διάστημα        έτσι ώστε για τη διόρθωση του πολυωνύμου παρεμβολής του </a:t>
            </a:r>
            <a:r>
              <a:rPr lang="en-US" sz="2200" dirty="0"/>
              <a:t>Lagrange </a:t>
            </a:r>
            <a:r>
              <a:rPr lang="el-GR" sz="2200" dirty="0"/>
              <a:t>             που ορίζεται από τα σημεία παρεμβολής                        και τις συναρτησιακές τιμές		          να ισχύει ότι:</a:t>
            </a:r>
          </a:p>
        </p:txBody>
      </p:sp>
      <p:graphicFrame>
        <p:nvGraphicFramePr>
          <p:cNvPr id="72706" name="Object 2"/>
          <p:cNvGraphicFramePr>
            <a:graphicFrameLocks noChangeAspect="1"/>
          </p:cNvGraphicFramePr>
          <p:nvPr/>
        </p:nvGraphicFramePr>
        <p:xfrm>
          <a:off x="4530733" y="1433664"/>
          <a:ext cx="661988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8280" imgH="253800" progId="Equation.DSMT4">
                  <p:embed/>
                </p:oleObj>
              </mc:Choice>
              <mc:Fallback>
                <p:oleObj name="Equation" r:id="rId2" imgW="368280" imgH="253800" progId="Equation.DSMT4">
                  <p:embed/>
                  <p:pic>
                    <p:nvPicPr>
                      <p:cNvPr id="7270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0733" y="1433664"/>
                        <a:ext cx="661988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7931196" y="1433664"/>
          <a:ext cx="777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40" imgH="253800" progId="Equation.DSMT4">
                  <p:embed/>
                </p:oleObj>
              </mc:Choice>
              <mc:Fallback>
                <p:oleObj name="Equation" r:id="rId4" imgW="431640" imgH="253800" progId="Equation.DSMT4">
                  <p:embed/>
                  <p:pic>
                    <p:nvPicPr>
                      <p:cNvPr id="7270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1196" y="1433664"/>
                        <a:ext cx="777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9" name="Object 5"/>
          <p:cNvGraphicFramePr>
            <a:graphicFrameLocks noChangeAspect="1"/>
          </p:cNvGraphicFramePr>
          <p:nvPr/>
        </p:nvGraphicFramePr>
        <p:xfrm>
          <a:off x="7329529" y="1833717"/>
          <a:ext cx="27305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280" imgH="152280" progId="Equation.DSMT4">
                  <p:embed/>
                </p:oleObj>
              </mc:Choice>
              <mc:Fallback>
                <p:oleObj name="Equation" r:id="rId6" imgW="152280" imgH="152280" progId="Equation.DSMT4">
                  <p:embed/>
                  <p:pic>
                    <p:nvPicPr>
                      <p:cNvPr id="7270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9529" y="1833717"/>
                        <a:ext cx="273050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0" name="Object 6"/>
          <p:cNvGraphicFramePr>
            <a:graphicFrameLocks noChangeAspect="1"/>
          </p:cNvGraphicFramePr>
          <p:nvPr/>
        </p:nvGraphicFramePr>
        <p:xfrm>
          <a:off x="909945" y="2434860"/>
          <a:ext cx="1371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61760" imgH="253800" progId="Equation.DSMT4">
                  <p:embed/>
                </p:oleObj>
              </mc:Choice>
              <mc:Fallback>
                <p:oleObj name="Equation" r:id="rId8" imgW="761760" imgH="253800" progId="Equation.DSMT4">
                  <p:embed/>
                  <p:pic>
                    <p:nvPicPr>
                      <p:cNvPr id="7271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945" y="2434860"/>
                        <a:ext cx="1371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1" name="Object 7"/>
          <p:cNvGraphicFramePr>
            <a:graphicFrameLocks noChangeAspect="1"/>
          </p:cNvGraphicFramePr>
          <p:nvPr/>
        </p:nvGraphicFramePr>
        <p:xfrm flipH="1" flipV="1">
          <a:off x="4933959" y="2541933"/>
          <a:ext cx="29527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4880" imgH="152280" progId="Equation.DSMT4">
                  <p:embed/>
                </p:oleObj>
              </mc:Choice>
              <mc:Fallback>
                <p:oleObj name="Equation" r:id="rId10" imgW="164880" imgH="152280" progId="Equation.DSMT4">
                  <p:embed/>
                  <p:pic>
                    <p:nvPicPr>
                      <p:cNvPr id="7271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 flipV="1">
                        <a:off x="4933959" y="2541933"/>
                        <a:ext cx="295275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2" name="Object 8"/>
          <p:cNvGraphicFramePr>
            <a:graphicFrameLocks noChangeAspect="1"/>
          </p:cNvGraphicFramePr>
          <p:nvPr/>
        </p:nvGraphicFramePr>
        <p:xfrm>
          <a:off x="1914525" y="2881313"/>
          <a:ext cx="531495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946240" imgH="279360" progId="Equation.DSMT4">
                  <p:embed/>
                </p:oleObj>
              </mc:Choice>
              <mc:Fallback>
                <p:oleObj name="Equation" r:id="rId12" imgW="2946240" imgH="279360" progId="Equation.DSMT4">
                  <p:embed/>
                  <p:pic>
                    <p:nvPicPr>
                      <p:cNvPr id="7271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4525" y="2881313"/>
                        <a:ext cx="5314950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3" name="Object 9"/>
          <p:cNvGraphicFramePr>
            <a:graphicFrameLocks noChangeAspect="1"/>
          </p:cNvGraphicFramePr>
          <p:nvPr/>
        </p:nvGraphicFramePr>
        <p:xfrm>
          <a:off x="4962888" y="3514905"/>
          <a:ext cx="228600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6720" imgH="139680" progId="Equation.DSMT4">
                  <p:embed/>
                </p:oleObj>
              </mc:Choice>
              <mc:Fallback>
                <p:oleObj name="Equation" r:id="rId14" imgW="126720" imgH="139680" progId="Equation.DSMT4">
                  <p:embed/>
                  <p:pic>
                    <p:nvPicPr>
                      <p:cNvPr id="7271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2888" y="3514905"/>
                        <a:ext cx="228600" cy="25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4" name="Object 10"/>
          <p:cNvGraphicFramePr>
            <a:graphicFrameLocks noChangeAspect="1"/>
          </p:cNvGraphicFramePr>
          <p:nvPr/>
        </p:nvGraphicFramePr>
        <p:xfrm>
          <a:off x="7510463" y="3430588"/>
          <a:ext cx="2984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64880" imgH="228600" progId="Equation.DSMT4">
                  <p:embed/>
                </p:oleObj>
              </mc:Choice>
              <mc:Fallback>
                <p:oleObj name="Equation" r:id="rId16" imgW="164880" imgH="228600" progId="Equation.DSMT4">
                  <p:embed/>
                  <p:pic>
                    <p:nvPicPr>
                      <p:cNvPr id="7271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0463" y="3430588"/>
                        <a:ext cx="2984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5" name="Object 11"/>
          <p:cNvGraphicFramePr>
            <a:graphicFrameLocks noChangeAspect="1"/>
          </p:cNvGraphicFramePr>
          <p:nvPr/>
        </p:nvGraphicFramePr>
        <p:xfrm>
          <a:off x="2118925" y="3804885"/>
          <a:ext cx="27305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52280" imgH="152280" progId="Equation.DSMT4">
                  <p:embed/>
                </p:oleObj>
              </mc:Choice>
              <mc:Fallback>
                <p:oleObj name="Equation" r:id="rId18" imgW="152280" imgH="152280" progId="Equation.DSMT4">
                  <p:embed/>
                  <p:pic>
                    <p:nvPicPr>
                      <p:cNvPr id="7271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925" y="3804885"/>
                        <a:ext cx="273050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6" name="Object 12"/>
          <p:cNvGraphicFramePr>
            <a:graphicFrameLocks noChangeAspect="1"/>
          </p:cNvGraphicFramePr>
          <p:nvPr/>
        </p:nvGraphicFramePr>
        <p:xfrm>
          <a:off x="3971926" y="4064724"/>
          <a:ext cx="709613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393480" imgH="253800" progId="Equation.DSMT4">
                  <p:embed/>
                </p:oleObj>
              </mc:Choice>
              <mc:Fallback>
                <p:oleObj name="Equation" r:id="rId19" imgW="393480" imgH="253800" progId="Equation.DSMT4">
                  <p:embed/>
                  <p:pic>
                    <p:nvPicPr>
                      <p:cNvPr id="7271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1926" y="4064724"/>
                        <a:ext cx="709613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7" name="Object 13"/>
          <p:cNvGraphicFramePr>
            <a:graphicFrameLocks noChangeAspect="1"/>
          </p:cNvGraphicFramePr>
          <p:nvPr/>
        </p:nvGraphicFramePr>
        <p:xfrm>
          <a:off x="2417733" y="4416975"/>
          <a:ext cx="1371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761760" imgH="253800" progId="Equation.DSMT4">
                  <p:embed/>
                </p:oleObj>
              </mc:Choice>
              <mc:Fallback>
                <p:oleObj name="Equation" r:id="rId21" imgW="761760" imgH="253800" progId="Equation.DSMT4">
                  <p:embed/>
                  <p:pic>
                    <p:nvPicPr>
                      <p:cNvPr id="7271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7733" y="4416975"/>
                        <a:ext cx="1371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8" name="Object 14"/>
          <p:cNvGraphicFramePr>
            <a:graphicFrameLocks noChangeAspect="1"/>
          </p:cNvGraphicFramePr>
          <p:nvPr/>
        </p:nvGraphicFramePr>
        <p:xfrm>
          <a:off x="7054884" y="4416975"/>
          <a:ext cx="13239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736560" imgH="253800" progId="Equation.DSMT4">
                  <p:embed/>
                </p:oleObj>
              </mc:Choice>
              <mc:Fallback>
                <p:oleObj name="Equation" r:id="rId22" imgW="736560" imgH="253800" progId="Equation.DSMT4">
                  <p:embed/>
                  <p:pic>
                    <p:nvPicPr>
                      <p:cNvPr id="7271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4884" y="4416975"/>
                        <a:ext cx="13239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19" name="Object 15"/>
          <p:cNvGraphicFramePr>
            <a:graphicFrameLocks noChangeAspect="1"/>
          </p:cNvGraphicFramePr>
          <p:nvPr/>
        </p:nvGraphicFramePr>
        <p:xfrm>
          <a:off x="920700" y="4754223"/>
          <a:ext cx="10731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596880" imgH="253800" progId="Equation.DSMT4">
                  <p:embed/>
                </p:oleObj>
              </mc:Choice>
              <mc:Fallback>
                <p:oleObj name="Equation" r:id="rId24" imgW="596880" imgH="253800" progId="Equation.DSMT4">
                  <p:embed/>
                  <p:pic>
                    <p:nvPicPr>
                      <p:cNvPr id="72719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00" y="4754223"/>
                        <a:ext cx="10731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21" name="Object 17"/>
          <p:cNvGraphicFramePr>
            <a:graphicFrameLocks noChangeAspect="1"/>
          </p:cNvGraphicFramePr>
          <p:nvPr/>
        </p:nvGraphicFramePr>
        <p:xfrm>
          <a:off x="1185863" y="5238750"/>
          <a:ext cx="677227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3759120" imgH="495000" progId="Equation.DSMT4">
                  <p:embed/>
                </p:oleObj>
              </mc:Choice>
              <mc:Fallback>
                <p:oleObj name="Equation" r:id="rId26" imgW="3759120" imgH="495000" progId="Equation.DSMT4">
                  <p:embed/>
                  <p:pic>
                    <p:nvPicPr>
                      <p:cNvPr id="7272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5863" y="5238750"/>
                        <a:ext cx="677227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Action Button: Return 17">
            <a:hlinkClick r:id="" action="ppaction://hlinkshowjump?jump=lastslideviewed" highlightClick="1"/>
          </p:cNvPr>
          <p:cNvSpPr/>
          <p:nvPr/>
        </p:nvSpPr>
        <p:spPr>
          <a:xfrm>
            <a:off x="8259813" y="5765832"/>
            <a:ext cx="693747" cy="401643"/>
          </a:xfrm>
          <a:prstGeom prst="actionButtonReturn">
            <a:avLst/>
          </a:prstGeom>
          <a:solidFill>
            <a:srgbClr val="7D61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Σφάλμα για μη-</a:t>
            </a:r>
            <a:r>
              <a:rPr lang="el-GR" dirty="0" err="1"/>
              <a:t>ισαπέχοντα </a:t>
            </a:r>
            <a:r>
              <a:rPr lang="el-GR" dirty="0"/>
              <a:t>σημεία παρεμβολής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Ο τύπος (1) δεν έχει πρακτικό ενδιαφέρον γιατί ο όρος                  δεν μπορεί γενικά να υπολογιστεί αφού το       είναι άγνωστο.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Σε ειδικές περιπτώσεις ο παραπάνω τύπος μπορεί να απλοποιηθεί.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Μία ειδική περίπτωση είναι όταν η συνάρτηση            δεν αλλάζει πρόσημο μέσα στο διάστημα 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Τότε, προκύπτει ότι:</a:t>
            </a:r>
          </a:p>
          <a:p>
            <a:endParaRPr lang="el-GR" sz="2200" dirty="0"/>
          </a:p>
          <a:p>
            <a:pPr>
              <a:buNone/>
            </a:pPr>
            <a:endParaRPr lang="el-GR" sz="2200" dirty="0"/>
          </a:p>
          <a:p>
            <a:pPr>
              <a:spcBef>
                <a:spcPts val="1200"/>
              </a:spcBef>
              <a:buNone/>
            </a:pPr>
            <a:r>
              <a:rPr lang="el-GR" sz="2200" dirty="0"/>
              <a:t>	όπου     είναι ένα άγνωστο σημείο του διαστήματος:</a:t>
            </a:r>
          </a:p>
          <a:p>
            <a:pPr>
              <a:buNone/>
            </a:pPr>
            <a:endParaRPr lang="el-GR" sz="2200" dirty="0"/>
          </a:p>
        </p:txBody>
      </p:sp>
      <p:graphicFrame>
        <p:nvGraphicFramePr>
          <p:cNvPr id="209922" name="Object 2"/>
          <p:cNvGraphicFramePr>
            <a:graphicFrameLocks noChangeAspect="1"/>
          </p:cNvGraphicFramePr>
          <p:nvPr/>
        </p:nvGraphicFramePr>
        <p:xfrm>
          <a:off x="7153155" y="1424136"/>
          <a:ext cx="153352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50680" imgH="241200" progId="Equation.DSMT4">
                  <p:embed/>
                </p:oleObj>
              </mc:Choice>
              <mc:Fallback>
                <p:oleObj name="Equation" r:id="rId2" imgW="850680" imgH="241200" progId="Equation.DSMT4">
                  <p:embed/>
                  <p:pic>
                    <p:nvPicPr>
                      <p:cNvPr id="2099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3155" y="1424136"/>
                        <a:ext cx="1533525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923" name="Object 3"/>
          <p:cNvGraphicFramePr>
            <a:graphicFrameLocks noChangeAspect="1"/>
          </p:cNvGraphicFramePr>
          <p:nvPr/>
        </p:nvGraphicFramePr>
        <p:xfrm>
          <a:off x="5822085" y="1783269"/>
          <a:ext cx="29527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4880" imgH="228600" progId="Equation.DSMT4">
                  <p:embed/>
                </p:oleObj>
              </mc:Choice>
              <mc:Fallback>
                <p:oleObj name="Equation" r:id="rId4" imgW="164880" imgH="228600" progId="Equation.DSMT4">
                  <p:embed/>
                  <p:pic>
                    <p:nvPicPr>
                      <p:cNvPr id="2099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2085" y="1783269"/>
                        <a:ext cx="29527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924" name="Object 4"/>
          <p:cNvGraphicFramePr>
            <a:graphicFrameLocks noChangeAspect="1"/>
          </p:cNvGraphicFramePr>
          <p:nvPr/>
        </p:nvGraphicFramePr>
        <p:xfrm>
          <a:off x="6303995" y="2734553"/>
          <a:ext cx="6413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5320" imgH="253800" progId="Equation.DSMT4">
                  <p:embed/>
                </p:oleObj>
              </mc:Choice>
              <mc:Fallback>
                <p:oleObj name="Equation" r:id="rId6" imgW="355320" imgH="253800" progId="Equation.DSMT4">
                  <p:embed/>
                  <p:pic>
                    <p:nvPicPr>
                      <p:cNvPr id="2099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3995" y="2734553"/>
                        <a:ext cx="64135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925" name="Object 5"/>
          <p:cNvGraphicFramePr>
            <a:graphicFrameLocks noChangeAspect="1"/>
          </p:cNvGraphicFramePr>
          <p:nvPr/>
        </p:nvGraphicFramePr>
        <p:xfrm>
          <a:off x="4291019" y="3063170"/>
          <a:ext cx="7556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19040" imgH="253800" progId="Equation.DSMT4">
                  <p:embed/>
                </p:oleObj>
              </mc:Choice>
              <mc:Fallback>
                <p:oleObj name="Equation" r:id="rId8" imgW="419040" imgH="253800" progId="Equation.DSMT4">
                  <p:embed/>
                  <p:pic>
                    <p:nvPicPr>
                      <p:cNvPr id="2099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1019" y="3063170"/>
                        <a:ext cx="75565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926" name="Object 6"/>
          <p:cNvGraphicFramePr>
            <a:graphicFrameLocks noChangeAspect="1"/>
          </p:cNvGraphicFramePr>
          <p:nvPr/>
        </p:nvGraphicFramePr>
        <p:xfrm>
          <a:off x="3017044" y="3976695"/>
          <a:ext cx="3109913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26920" imgH="469800" progId="Equation.DSMT4">
                  <p:embed/>
                </p:oleObj>
              </mc:Choice>
              <mc:Fallback>
                <p:oleObj name="Equation" r:id="rId10" imgW="1726920" imgH="469800" progId="Equation.DSMT4">
                  <p:embed/>
                  <p:pic>
                    <p:nvPicPr>
                      <p:cNvPr id="2099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7044" y="3976695"/>
                        <a:ext cx="3109913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927" name="Object 7"/>
          <p:cNvGraphicFramePr>
            <a:graphicFrameLocks noChangeAspect="1"/>
          </p:cNvGraphicFramePr>
          <p:nvPr/>
        </p:nvGraphicFramePr>
        <p:xfrm>
          <a:off x="1521668" y="4942265"/>
          <a:ext cx="230188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6720" imgH="164880" progId="Equation.DSMT4">
                  <p:embed/>
                </p:oleObj>
              </mc:Choice>
              <mc:Fallback>
                <p:oleObj name="Equation" r:id="rId12" imgW="126720" imgH="164880" progId="Equation.DSMT4">
                  <p:embed/>
                  <p:pic>
                    <p:nvPicPr>
                      <p:cNvPr id="20992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1668" y="4942265"/>
                        <a:ext cx="230188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928" name="Object 8"/>
          <p:cNvGraphicFramePr>
            <a:graphicFrameLocks noChangeAspect="1"/>
          </p:cNvGraphicFramePr>
          <p:nvPr/>
        </p:nvGraphicFramePr>
        <p:xfrm>
          <a:off x="1939132" y="5473736"/>
          <a:ext cx="5265737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933640" imgH="304560" progId="Equation.DSMT4">
                  <p:embed/>
                </p:oleObj>
              </mc:Choice>
              <mc:Fallback>
                <p:oleObj name="Equation" r:id="rId14" imgW="2933640" imgH="304560" progId="Equation.DSMT4">
                  <p:embed/>
                  <p:pic>
                    <p:nvPicPr>
                      <p:cNvPr id="20992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9132" y="5473736"/>
                        <a:ext cx="5265737" cy="547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Σφάλμα για </a:t>
            </a:r>
            <a:r>
              <a:rPr lang="el-GR" dirty="0" err="1"/>
              <a:t>ισαπέχοντα</a:t>
            </a:r>
            <a:r>
              <a:rPr lang="el-GR" dirty="0"/>
              <a:t> σημεία παρεμβολής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200" dirty="0"/>
              <a:t>Έστω ότι τα σημεία παρεμβολής είναι </a:t>
            </a:r>
            <a:r>
              <a:rPr lang="el-GR" sz="2200" dirty="0" err="1"/>
              <a:t>ισαπέχοντα</a:t>
            </a:r>
            <a:r>
              <a:rPr lang="el-GR" sz="2200" dirty="0"/>
              <a:t>, δηλαδή ισχύει:</a:t>
            </a:r>
          </a:p>
          <a:p>
            <a:endParaRPr lang="el-GR" sz="2200" dirty="0"/>
          </a:p>
          <a:p>
            <a:pPr>
              <a:spcBef>
                <a:spcPts val="2400"/>
              </a:spcBef>
            </a:pPr>
            <a:r>
              <a:rPr lang="el-GR" sz="2200" dirty="0"/>
              <a:t>Αν     είναι ο λόγος                     τότε έχουμε ότι:</a:t>
            </a:r>
          </a:p>
          <a:p>
            <a:endParaRPr lang="el-GR" sz="2200" dirty="0"/>
          </a:p>
          <a:p>
            <a:pPr>
              <a:spcBef>
                <a:spcPts val="2400"/>
              </a:spcBef>
            </a:pPr>
            <a:r>
              <a:rPr lang="el-GR" sz="2200" dirty="0"/>
              <a:t>Επομένως:</a:t>
            </a:r>
          </a:p>
          <a:p>
            <a:pPr>
              <a:buNone/>
            </a:pPr>
            <a:r>
              <a:rPr lang="el-GR" sz="2200" dirty="0"/>
              <a:t> </a:t>
            </a:r>
          </a:p>
        </p:txBody>
      </p:sp>
      <p:graphicFrame>
        <p:nvGraphicFramePr>
          <p:cNvPr id="210946" name="Object 2"/>
          <p:cNvGraphicFramePr>
            <a:graphicFrameLocks noChangeAspect="1"/>
          </p:cNvGraphicFramePr>
          <p:nvPr/>
        </p:nvGraphicFramePr>
        <p:xfrm>
          <a:off x="2417733" y="1912923"/>
          <a:ext cx="40243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34880" imgH="253800" progId="Equation.DSMT4">
                  <p:embed/>
                </p:oleObj>
              </mc:Choice>
              <mc:Fallback>
                <p:oleObj name="Equation" r:id="rId2" imgW="2234880" imgH="253800" progId="Equation.DSMT4">
                  <p:embed/>
                  <p:pic>
                    <p:nvPicPr>
                      <p:cNvPr id="2109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7733" y="1912923"/>
                        <a:ext cx="40243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47" name="Object 3"/>
          <p:cNvGraphicFramePr>
            <a:graphicFrameLocks noChangeAspect="1"/>
          </p:cNvGraphicFramePr>
          <p:nvPr/>
        </p:nvGraphicFramePr>
        <p:xfrm>
          <a:off x="1273132" y="2575266"/>
          <a:ext cx="15875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560" imgH="152280" progId="Equation.DSMT4">
                  <p:embed/>
                </p:oleObj>
              </mc:Choice>
              <mc:Fallback>
                <p:oleObj name="Equation" r:id="rId4" imgW="88560" imgH="152280" progId="Equation.DSMT4">
                  <p:embed/>
                  <p:pic>
                    <p:nvPicPr>
                      <p:cNvPr id="21094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132" y="2575266"/>
                        <a:ext cx="158750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48" name="Object 4"/>
          <p:cNvGraphicFramePr>
            <a:graphicFrameLocks noChangeAspect="1"/>
          </p:cNvGraphicFramePr>
          <p:nvPr/>
        </p:nvGraphicFramePr>
        <p:xfrm>
          <a:off x="3038454" y="2479662"/>
          <a:ext cx="11874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60240" imgH="253800" progId="Equation.DSMT4">
                  <p:embed/>
                </p:oleObj>
              </mc:Choice>
              <mc:Fallback>
                <p:oleObj name="Equation" r:id="rId6" imgW="660240" imgH="253800" progId="Equation.DSMT4">
                  <p:embed/>
                  <p:pic>
                    <p:nvPicPr>
                      <p:cNvPr id="2109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8454" y="2479662"/>
                        <a:ext cx="11874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49" name="Object 5"/>
          <p:cNvGraphicFramePr>
            <a:graphicFrameLocks noChangeAspect="1"/>
          </p:cNvGraphicFramePr>
          <p:nvPr/>
        </p:nvGraphicFramePr>
        <p:xfrm>
          <a:off x="3865598" y="3008313"/>
          <a:ext cx="17129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52200" imgH="253800" progId="Equation.DSMT4">
                  <p:embed/>
                </p:oleObj>
              </mc:Choice>
              <mc:Fallback>
                <p:oleObj name="Equation" r:id="rId8" imgW="952200" imgH="253800" progId="Equation.DSMT4">
                  <p:embed/>
                  <p:pic>
                    <p:nvPicPr>
                      <p:cNvPr id="2109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5598" y="3008313"/>
                        <a:ext cx="17129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6417563"/>
              </p:ext>
            </p:extLst>
          </p:nvPr>
        </p:nvGraphicFramePr>
        <p:xfrm>
          <a:off x="2243173" y="3395702"/>
          <a:ext cx="4957763" cy="291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022560" imgH="1777680" progId="Equation.DSMT4">
                  <p:embed/>
                </p:oleObj>
              </mc:Choice>
              <mc:Fallback>
                <p:oleObj name="Equation" r:id="rId10" imgW="3022560" imgH="1777680" progId="Equation.DSMT4">
                  <p:embed/>
                  <p:pic>
                    <p:nvPicPr>
                      <p:cNvPr id="21095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3173" y="3395702"/>
                        <a:ext cx="4957763" cy="291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Σφάλμα για </a:t>
            </a:r>
            <a:r>
              <a:rPr lang="el-GR" dirty="0" err="1"/>
              <a:t>ισαπέχοντα</a:t>
            </a:r>
            <a:r>
              <a:rPr lang="el-GR" dirty="0"/>
              <a:t> σημεία παρεμβολής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Τελικά, έχουμε ότι:</a:t>
            </a:r>
          </a:p>
          <a:p>
            <a:endParaRPr lang="el-GR" sz="2200" dirty="0"/>
          </a:p>
          <a:p>
            <a:pPr>
              <a:spcBef>
                <a:spcPts val="3600"/>
              </a:spcBef>
            </a:pPr>
            <a:r>
              <a:rPr lang="el-GR" sz="2200" dirty="0"/>
              <a:t>Στη συνέχεια </a:t>
            </a:r>
            <a:r>
              <a:rPr lang="el-GR" sz="2200" dirty="0" err="1"/>
              <a:t>διαφορίζοντας</a:t>
            </a:r>
            <a:r>
              <a:rPr lang="el-GR" sz="2200" dirty="0"/>
              <a:t> τη Σχέση (4) έχουμε ότι:</a:t>
            </a:r>
          </a:p>
          <a:p>
            <a:endParaRPr lang="el-GR" sz="2200" dirty="0"/>
          </a:p>
          <a:p>
            <a:pPr>
              <a:spcBef>
                <a:spcPts val="1800"/>
              </a:spcBef>
            </a:pPr>
            <a:r>
              <a:rPr lang="el-GR" sz="2200" dirty="0"/>
              <a:t>Λαμβάνοντας υπόψη ότι το     μεταβάλλεται μεταξύ μηδέν και             η Σχέση (1) γράφεται ως εξής:</a:t>
            </a:r>
          </a:p>
          <a:p>
            <a:endParaRPr lang="el-GR" sz="2200" dirty="0"/>
          </a:p>
        </p:txBody>
      </p:sp>
      <p:graphicFrame>
        <p:nvGraphicFramePr>
          <p:cNvPr id="2119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2869105"/>
              </p:ext>
            </p:extLst>
          </p:nvPr>
        </p:nvGraphicFramePr>
        <p:xfrm>
          <a:off x="2857500" y="1811338"/>
          <a:ext cx="343058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4760" imgH="431640" progId="Equation.DSMT4">
                  <p:embed/>
                </p:oleObj>
              </mc:Choice>
              <mc:Fallback>
                <p:oleObj name="Equation" r:id="rId2" imgW="1904760" imgH="431640" progId="Equation.DSMT4">
                  <p:embed/>
                  <p:pic>
                    <p:nvPicPr>
                      <p:cNvPr id="2119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0" y="1811338"/>
                        <a:ext cx="3430588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1971" name="Object 3"/>
          <p:cNvGraphicFramePr>
            <a:graphicFrameLocks noChangeAspect="1"/>
          </p:cNvGraphicFramePr>
          <p:nvPr/>
        </p:nvGraphicFramePr>
        <p:xfrm>
          <a:off x="4046538" y="3181351"/>
          <a:ext cx="105092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3920" imgH="177480" progId="Equation.DSMT4">
                  <p:embed/>
                </p:oleObj>
              </mc:Choice>
              <mc:Fallback>
                <p:oleObj name="Equation" r:id="rId4" imgW="583920" imgH="177480" progId="Equation.DSMT4">
                  <p:embed/>
                  <p:pic>
                    <p:nvPicPr>
                      <p:cNvPr id="2119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6538" y="3181351"/>
                        <a:ext cx="1050925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1972" name="Object 4"/>
          <p:cNvGraphicFramePr>
            <a:graphicFrameLocks noChangeAspect="1"/>
          </p:cNvGraphicFramePr>
          <p:nvPr/>
        </p:nvGraphicFramePr>
        <p:xfrm>
          <a:off x="4107211" y="3681945"/>
          <a:ext cx="15875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8560" imgH="152280" progId="Equation.DSMT4">
                  <p:embed/>
                </p:oleObj>
              </mc:Choice>
              <mc:Fallback>
                <p:oleObj name="Equation" r:id="rId6" imgW="88560" imgH="152280" progId="Equation.DSMT4">
                  <p:embed/>
                  <p:pic>
                    <p:nvPicPr>
                      <p:cNvPr id="2119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7211" y="3681945"/>
                        <a:ext cx="158750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1973" name="Object 5"/>
          <p:cNvGraphicFramePr>
            <a:graphicFrameLocks noChangeAspect="1"/>
          </p:cNvGraphicFramePr>
          <p:nvPr/>
        </p:nvGraphicFramePr>
        <p:xfrm>
          <a:off x="8004222" y="3695880"/>
          <a:ext cx="29527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4880" imgH="152280" progId="Equation.DSMT4">
                  <p:embed/>
                </p:oleObj>
              </mc:Choice>
              <mc:Fallback>
                <p:oleObj name="Equation" r:id="rId8" imgW="164880" imgH="152280" progId="Equation.DSMT4">
                  <p:embed/>
                  <p:pic>
                    <p:nvPicPr>
                      <p:cNvPr id="2119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4222" y="3695880"/>
                        <a:ext cx="295275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1974" name="Object 6"/>
          <p:cNvGraphicFramePr>
            <a:graphicFrameLocks noChangeAspect="1"/>
          </p:cNvGraphicFramePr>
          <p:nvPr/>
        </p:nvGraphicFramePr>
        <p:xfrm>
          <a:off x="2378075" y="4487863"/>
          <a:ext cx="4387850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438280" imgH="469800" progId="Equation.DSMT4">
                  <p:embed/>
                </p:oleObj>
              </mc:Choice>
              <mc:Fallback>
                <p:oleObj name="Equation" r:id="rId10" imgW="2438280" imgH="469800" progId="Equation.DSMT4">
                  <p:embed/>
                  <p:pic>
                    <p:nvPicPr>
                      <p:cNvPr id="2119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8075" y="4487863"/>
                        <a:ext cx="4387850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Σφάλμα για </a:t>
            </a:r>
            <a:r>
              <a:rPr lang="el-GR" dirty="0" err="1"/>
              <a:t>ισαπέχοντα</a:t>
            </a:r>
            <a:r>
              <a:rPr lang="el-GR" dirty="0"/>
              <a:t> σημεία παρεμβολής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200" dirty="0"/>
              <a:t>Αν η συνάρτηση            είναι              φορές συνεχώς </a:t>
            </a:r>
            <a:r>
              <a:rPr lang="el-GR" sz="2200" dirty="0" err="1"/>
              <a:t>παραγωγίσιμη</a:t>
            </a:r>
            <a:r>
              <a:rPr lang="el-GR" sz="2200" dirty="0"/>
              <a:t> όταν το     είναι περιττός και              φορές </a:t>
            </a:r>
            <a:r>
              <a:rPr lang="el-GR" sz="2200" dirty="0" err="1"/>
              <a:t>παραγωγίσισμη</a:t>
            </a:r>
            <a:r>
              <a:rPr lang="el-GR" sz="2200" dirty="0"/>
              <a:t> όταν το </a:t>
            </a:r>
            <a:r>
              <a:rPr lang="el-GR" sz="2200" dirty="0">
                <a:solidFill>
                  <a:schemeClr val="bg1"/>
                </a:solidFill>
              </a:rPr>
              <a:t>.</a:t>
            </a:r>
            <a:r>
              <a:rPr lang="el-GR" sz="2200" dirty="0"/>
              <a:t>   είναι άρτιος τότε ισχύει ότι:</a:t>
            </a:r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pPr>
              <a:buNone/>
            </a:pPr>
            <a:r>
              <a:rPr lang="el-GR" sz="2200" dirty="0"/>
              <a:t>	όπου      είναι ένα άγνωστο σημείο του διαστήματος             και</a:t>
            </a:r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pPr>
              <a:buNone/>
            </a:pPr>
            <a:r>
              <a:rPr lang="el-GR" sz="2200" dirty="0"/>
              <a:t>	όπου το              εκφράζει το σφάλμα αποκοπής στην περίπτωση όταν</a:t>
            </a:r>
          </a:p>
          <a:p>
            <a:endParaRPr lang="el-GR" sz="2200" dirty="0"/>
          </a:p>
        </p:txBody>
      </p:sp>
      <p:graphicFrame>
        <p:nvGraphicFramePr>
          <p:cNvPr id="212994" name="Object 2"/>
          <p:cNvGraphicFramePr>
            <a:graphicFrameLocks noChangeAspect="1"/>
          </p:cNvGraphicFramePr>
          <p:nvPr/>
        </p:nvGraphicFramePr>
        <p:xfrm>
          <a:off x="2778109" y="1434720"/>
          <a:ext cx="661988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8280" imgH="253800" progId="Equation.DSMT4">
                  <p:embed/>
                </p:oleObj>
              </mc:Choice>
              <mc:Fallback>
                <p:oleObj name="Equation" r:id="rId2" imgW="368280" imgH="253800" progId="Equation.DSMT4">
                  <p:embed/>
                  <p:pic>
                    <p:nvPicPr>
                      <p:cNvPr id="2129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09" y="1434720"/>
                        <a:ext cx="661988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995" name="Object 3"/>
          <p:cNvGraphicFramePr>
            <a:graphicFrameLocks noChangeAspect="1"/>
          </p:cNvGraphicFramePr>
          <p:nvPr/>
        </p:nvGraphicFramePr>
        <p:xfrm>
          <a:off x="4133844" y="1420785"/>
          <a:ext cx="777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40" imgH="253800" progId="Equation.DSMT4">
                  <p:embed/>
                </p:oleObj>
              </mc:Choice>
              <mc:Fallback>
                <p:oleObj name="Equation" r:id="rId4" imgW="431640" imgH="253800" progId="Equation.DSMT4">
                  <p:embed/>
                  <p:pic>
                    <p:nvPicPr>
                      <p:cNvPr id="2129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3844" y="1420785"/>
                        <a:ext cx="777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996" name="Object 4"/>
          <p:cNvGraphicFramePr>
            <a:graphicFrameLocks noChangeAspect="1"/>
          </p:cNvGraphicFramePr>
          <p:nvPr/>
        </p:nvGraphicFramePr>
        <p:xfrm>
          <a:off x="1771967" y="1856295"/>
          <a:ext cx="230188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139680" progId="Equation.DSMT4">
                  <p:embed/>
                </p:oleObj>
              </mc:Choice>
              <mc:Fallback>
                <p:oleObj name="Equation" r:id="rId6" imgW="126720" imgH="139680" progId="Equation.DSMT4">
                  <p:embed/>
                  <p:pic>
                    <p:nvPicPr>
                      <p:cNvPr id="2129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1967" y="1856295"/>
                        <a:ext cx="230188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997" name="Object 5"/>
          <p:cNvGraphicFramePr>
            <a:graphicFrameLocks noChangeAspect="1"/>
          </p:cNvGraphicFramePr>
          <p:nvPr/>
        </p:nvGraphicFramePr>
        <p:xfrm>
          <a:off x="4127152" y="1749402"/>
          <a:ext cx="823913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57200" imgH="253800" progId="Equation.DSMT4">
                  <p:embed/>
                </p:oleObj>
              </mc:Choice>
              <mc:Fallback>
                <p:oleObj name="Equation" r:id="rId8" imgW="457200" imgH="253800" progId="Equation.DSMT4">
                  <p:embed/>
                  <p:pic>
                    <p:nvPicPr>
                      <p:cNvPr id="2129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152" y="1749402"/>
                        <a:ext cx="823913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999" name="Object 7"/>
          <p:cNvGraphicFramePr>
            <a:graphicFrameLocks noChangeAspect="1"/>
          </p:cNvGraphicFramePr>
          <p:nvPr/>
        </p:nvGraphicFramePr>
        <p:xfrm>
          <a:off x="884187" y="2210136"/>
          <a:ext cx="230187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6720" imgH="139680" progId="Equation.DSMT4">
                  <p:embed/>
                </p:oleObj>
              </mc:Choice>
              <mc:Fallback>
                <p:oleObj name="Equation" r:id="rId10" imgW="126720" imgH="139680" progId="Equation.DSMT4">
                  <p:embed/>
                  <p:pic>
                    <p:nvPicPr>
                      <p:cNvPr id="21299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187" y="2210136"/>
                        <a:ext cx="230187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0" name="Object 8"/>
          <p:cNvGraphicFramePr>
            <a:graphicFrameLocks noChangeAspect="1"/>
          </p:cNvGraphicFramePr>
          <p:nvPr/>
        </p:nvGraphicFramePr>
        <p:xfrm>
          <a:off x="2324100" y="2479675"/>
          <a:ext cx="4338638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412720" imgH="660240" progId="Equation.DSMT4">
                  <p:embed/>
                </p:oleObj>
              </mc:Choice>
              <mc:Fallback>
                <p:oleObj name="Equation" r:id="rId11" imgW="2412720" imgH="660240" progId="Equation.DSMT4">
                  <p:embed/>
                  <p:pic>
                    <p:nvPicPr>
                      <p:cNvPr id="21300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4100" y="2479675"/>
                        <a:ext cx="4338638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1" name="Object 9"/>
          <p:cNvGraphicFramePr>
            <a:graphicFrameLocks noChangeAspect="1"/>
          </p:cNvGraphicFramePr>
          <p:nvPr/>
        </p:nvGraphicFramePr>
        <p:xfrm>
          <a:off x="1530311" y="3805419"/>
          <a:ext cx="230188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6720" imgH="164880" progId="Equation.DSMT4">
                  <p:embed/>
                </p:oleObj>
              </mc:Choice>
              <mc:Fallback>
                <p:oleObj name="Equation" r:id="rId13" imgW="126720" imgH="164880" progId="Equation.DSMT4">
                  <p:embed/>
                  <p:pic>
                    <p:nvPicPr>
                      <p:cNvPr id="21300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0311" y="3805419"/>
                        <a:ext cx="230188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2" name="Object 10"/>
          <p:cNvGraphicFramePr>
            <a:graphicFrameLocks noChangeAspect="1"/>
          </p:cNvGraphicFramePr>
          <p:nvPr/>
        </p:nvGraphicFramePr>
        <p:xfrm>
          <a:off x="6908832" y="3693234"/>
          <a:ext cx="68738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80880" imgH="253800" progId="Equation.DSMT4">
                  <p:embed/>
                </p:oleObj>
              </mc:Choice>
              <mc:Fallback>
                <p:oleObj name="Equation" r:id="rId15" imgW="380880" imgH="253800" progId="Equation.DSMT4">
                  <p:embed/>
                  <p:pic>
                    <p:nvPicPr>
                      <p:cNvPr id="21300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8832" y="3693234"/>
                        <a:ext cx="687388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3" name="Object 11"/>
          <p:cNvGraphicFramePr>
            <a:graphicFrameLocks noChangeAspect="1"/>
          </p:cNvGraphicFramePr>
          <p:nvPr/>
        </p:nvGraphicFramePr>
        <p:xfrm>
          <a:off x="2470150" y="4203700"/>
          <a:ext cx="3724275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2070000" imgH="583920" progId="Equation.DSMT4">
                  <p:embed/>
                </p:oleObj>
              </mc:Choice>
              <mc:Fallback>
                <p:oleObj name="Equation" r:id="rId17" imgW="2070000" imgH="583920" progId="Equation.DSMT4">
                  <p:embed/>
                  <p:pic>
                    <p:nvPicPr>
                      <p:cNvPr id="21300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0150" y="4203700"/>
                        <a:ext cx="3724275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4" name="Object 12"/>
          <p:cNvGraphicFramePr>
            <a:graphicFrameLocks noChangeAspect="1"/>
          </p:cNvGraphicFramePr>
          <p:nvPr/>
        </p:nvGraphicFramePr>
        <p:xfrm>
          <a:off x="1858407" y="5313741"/>
          <a:ext cx="78105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431640" imgH="241200" progId="Equation.DSMT4">
                  <p:embed/>
                </p:oleObj>
              </mc:Choice>
              <mc:Fallback>
                <p:oleObj name="Equation" r:id="rId19" imgW="431640" imgH="241200" progId="Equation.DSMT4">
                  <p:embed/>
                  <p:pic>
                    <p:nvPicPr>
                      <p:cNvPr id="21300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407" y="5313741"/>
                        <a:ext cx="781050" cy="43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5" name="Object 13"/>
          <p:cNvGraphicFramePr>
            <a:graphicFrameLocks noChangeAspect="1"/>
          </p:cNvGraphicFramePr>
          <p:nvPr/>
        </p:nvGraphicFramePr>
        <p:xfrm>
          <a:off x="1500162" y="5653647"/>
          <a:ext cx="12096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672840" imgH="228600" progId="Equation.DSMT4">
                  <p:embed/>
                </p:oleObj>
              </mc:Choice>
              <mc:Fallback>
                <p:oleObj name="Equation" r:id="rId21" imgW="672840" imgH="228600" progId="Equation.DSMT4">
                  <p:embed/>
                  <p:pic>
                    <p:nvPicPr>
                      <p:cNvPr id="213005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0162" y="5653647"/>
                        <a:ext cx="1209675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Σφάλμα για </a:t>
            </a:r>
            <a:r>
              <a:rPr lang="el-GR" dirty="0" err="1"/>
              <a:t>ισαπέχοντα</a:t>
            </a:r>
            <a:r>
              <a:rPr lang="el-GR" dirty="0"/>
              <a:t> σημεία παρεμβολής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200" dirty="0"/>
              <a:t>Αν υποθέσουμε ότι η συνάρτηση           είναι για κάθε περίπτωση συνεχώς </a:t>
            </a:r>
            <a:r>
              <a:rPr lang="el-GR" sz="2200" dirty="0" err="1"/>
              <a:t>παραγωγίσιμη</a:t>
            </a:r>
            <a:r>
              <a:rPr lang="el-GR" sz="2200" dirty="0"/>
              <a:t> στο διάστημα              τότε υποθέτοντας ότι		    για διάφορες τιμές του      έχουμε ότι:</a:t>
            </a:r>
          </a:p>
          <a:p>
            <a:endParaRPr lang="el-GR" sz="2200" dirty="0"/>
          </a:p>
          <a:p>
            <a:pPr>
              <a:buNone/>
            </a:pPr>
            <a:r>
              <a:rPr lang="el-GR" sz="2200" dirty="0"/>
              <a:t>	</a:t>
            </a:r>
          </a:p>
          <a:p>
            <a:pPr>
              <a:buNone/>
            </a:pPr>
            <a:endParaRPr lang="el-GR" sz="2200" dirty="0"/>
          </a:p>
          <a:p>
            <a:pPr>
              <a:buNone/>
            </a:pPr>
            <a:r>
              <a:rPr lang="el-GR" sz="2200" dirty="0"/>
              <a:t>	</a:t>
            </a:r>
          </a:p>
          <a:p>
            <a:pPr>
              <a:buNone/>
            </a:pPr>
            <a:r>
              <a:rPr lang="el-GR" sz="2200" dirty="0"/>
              <a:t>	όπου το      είναι ένα άγνωστο σημείο του διαστήματος</a:t>
            </a:r>
          </a:p>
        </p:txBody>
      </p:sp>
      <p:graphicFrame>
        <p:nvGraphicFramePr>
          <p:cNvPr id="214018" name="Object 2"/>
          <p:cNvGraphicFramePr>
            <a:graphicFrameLocks noChangeAspect="1"/>
          </p:cNvGraphicFramePr>
          <p:nvPr/>
        </p:nvGraphicFramePr>
        <p:xfrm>
          <a:off x="4674492" y="1478293"/>
          <a:ext cx="61912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2720" imgH="203040" progId="Equation.DSMT4">
                  <p:embed/>
                </p:oleObj>
              </mc:Choice>
              <mc:Fallback>
                <p:oleObj name="Equation" r:id="rId2" imgW="342720" imgH="203040" progId="Equation.DSMT4">
                  <p:embed/>
                  <p:pic>
                    <p:nvPicPr>
                      <p:cNvPr id="2140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4492" y="1478293"/>
                        <a:ext cx="61912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4020" name="Object 4"/>
          <p:cNvGraphicFramePr>
            <a:graphicFrameLocks noChangeAspect="1"/>
          </p:cNvGraphicFramePr>
          <p:nvPr/>
        </p:nvGraphicFramePr>
        <p:xfrm>
          <a:off x="5302447" y="1758045"/>
          <a:ext cx="777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40" imgH="253800" progId="Equation.DSMT4">
                  <p:embed/>
                </p:oleObj>
              </mc:Choice>
              <mc:Fallback>
                <p:oleObj name="Equation" r:id="rId4" imgW="431640" imgH="253800" progId="Equation.DSMT4">
                  <p:embed/>
                  <p:pic>
                    <p:nvPicPr>
                      <p:cNvPr id="2140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447" y="1758045"/>
                        <a:ext cx="777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4021" name="Object 5"/>
          <p:cNvGraphicFramePr>
            <a:graphicFrameLocks noChangeAspect="1"/>
          </p:cNvGraphicFramePr>
          <p:nvPr/>
        </p:nvGraphicFramePr>
        <p:xfrm>
          <a:off x="881541" y="2097951"/>
          <a:ext cx="17383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65160" imgH="253800" progId="Equation.DSMT4">
                  <p:embed/>
                </p:oleObj>
              </mc:Choice>
              <mc:Fallback>
                <p:oleObj name="Equation" r:id="rId6" imgW="965160" imgH="253800" progId="Equation.DSMT4">
                  <p:embed/>
                  <p:pic>
                    <p:nvPicPr>
                      <p:cNvPr id="2140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541" y="2097951"/>
                        <a:ext cx="17383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4023" name="Object 7"/>
          <p:cNvGraphicFramePr>
            <a:graphicFrameLocks noChangeAspect="1"/>
          </p:cNvGraphicFramePr>
          <p:nvPr/>
        </p:nvGraphicFramePr>
        <p:xfrm>
          <a:off x="5294313" y="2198688"/>
          <a:ext cx="298450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4880" imgH="152280" progId="Equation.DSMT4">
                  <p:embed/>
                </p:oleObj>
              </mc:Choice>
              <mc:Fallback>
                <p:oleObj name="Equation" r:id="rId8" imgW="164880" imgH="152280" progId="Equation.DSMT4">
                  <p:embed/>
                  <p:pic>
                    <p:nvPicPr>
                      <p:cNvPr id="21402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4313" y="2198688"/>
                        <a:ext cx="298450" cy="274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4024" name="Object 8"/>
          <p:cNvGraphicFramePr>
            <a:graphicFrameLocks noChangeAspect="1"/>
          </p:cNvGraphicFramePr>
          <p:nvPr/>
        </p:nvGraphicFramePr>
        <p:xfrm>
          <a:off x="700146" y="2874969"/>
          <a:ext cx="8143875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422680" imgH="685800" progId="Equation.DSMT4">
                  <p:embed/>
                </p:oleObj>
              </mc:Choice>
              <mc:Fallback>
                <p:oleObj name="Equation" r:id="rId10" imgW="5422680" imgH="685800" progId="Equation.DSMT4">
                  <p:embed/>
                  <p:pic>
                    <p:nvPicPr>
                      <p:cNvPr id="21402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146" y="2874969"/>
                        <a:ext cx="8143875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4025" name="Object 9"/>
          <p:cNvGraphicFramePr>
            <a:graphicFrameLocks noChangeAspect="1"/>
          </p:cNvGraphicFramePr>
          <p:nvPr/>
        </p:nvGraphicFramePr>
        <p:xfrm>
          <a:off x="1858928" y="4209359"/>
          <a:ext cx="230188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6720" imgH="164880" progId="Equation.DSMT4">
                  <p:embed/>
                </p:oleObj>
              </mc:Choice>
              <mc:Fallback>
                <p:oleObj name="Equation" r:id="rId12" imgW="126720" imgH="164880" progId="Equation.DSMT4">
                  <p:embed/>
                  <p:pic>
                    <p:nvPicPr>
                      <p:cNvPr id="21402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928" y="4209359"/>
                        <a:ext cx="230188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4026" name="Object 10"/>
          <p:cNvGraphicFramePr>
            <a:graphicFrameLocks noChangeAspect="1"/>
          </p:cNvGraphicFramePr>
          <p:nvPr/>
        </p:nvGraphicFramePr>
        <p:xfrm>
          <a:off x="7251750" y="4097523"/>
          <a:ext cx="935037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20560" imgH="253800" progId="Equation.DSMT4">
                  <p:embed/>
                </p:oleObj>
              </mc:Choice>
              <mc:Fallback>
                <p:oleObj name="Equation" r:id="rId14" imgW="520560" imgH="253800" progId="Equation.DSMT4">
                  <p:embed/>
                  <p:pic>
                    <p:nvPicPr>
                      <p:cNvPr id="21402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1750" y="4097523"/>
                        <a:ext cx="935037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Στην ενότητα αυτή θα ασχοληθούμε με τύπους αριθμητικής ολοκλήρωσης που δημιουργούνται χρησιμοποιώντας πολυώνυμα παρεμβολής των οποίων τα             σημεία παρεμβολής   </a:t>
            </a:r>
            <a:r>
              <a:rPr lang="el-GR" sz="2200" dirty="0" err="1"/>
              <a:t>ισαπέχουν</a:t>
            </a:r>
            <a:r>
              <a:rPr lang="el-GR" sz="2200" dirty="0"/>
              <a:t>.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Υποθέτουμε ότι η πραγματική συνάρτηση            είναι ορισμένη στο διάστημα            και ότι δίνονται τα </a:t>
            </a:r>
            <a:r>
              <a:rPr lang="el-GR" sz="2200" dirty="0" err="1"/>
              <a:t>ισαπέχοντα</a:t>
            </a:r>
            <a:r>
              <a:rPr lang="el-GR" sz="2200" dirty="0"/>
              <a:t> σημεία:</a:t>
            </a:r>
          </a:p>
          <a:p>
            <a:endParaRPr lang="el-GR" sz="2200" dirty="0"/>
          </a:p>
          <a:p>
            <a:pPr>
              <a:spcBef>
                <a:spcPts val="1800"/>
              </a:spcBef>
              <a:buNone/>
            </a:pPr>
            <a:r>
              <a:rPr lang="el-GR" sz="2200" dirty="0"/>
              <a:t>	όπου 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Υποθέτουμε ότι είναι γνωστές οι αντίστοιχες συναρτησιακές τιμές 		                   και ότι υπάρχει το ολοκλήρωμα:</a:t>
            </a:r>
          </a:p>
        </p:txBody>
      </p:sp>
      <p:graphicFrame>
        <p:nvGraphicFramePr>
          <p:cNvPr id="215042" name="Object 2"/>
          <p:cNvGraphicFramePr>
            <a:graphicFrameLocks noChangeAspect="1"/>
          </p:cNvGraphicFramePr>
          <p:nvPr/>
        </p:nvGraphicFramePr>
        <p:xfrm>
          <a:off x="4097518" y="2097951"/>
          <a:ext cx="777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1640" imgH="253800" progId="Equation.DSMT4">
                  <p:embed/>
                </p:oleObj>
              </mc:Choice>
              <mc:Fallback>
                <p:oleObj name="Equation" r:id="rId2" imgW="431640" imgH="253800" progId="Equation.DSMT4">
                  <p:embed/>
                  <p:pic>
                    <p:nvPicPr>
                      <p:cNvPr id="2150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7518" y="2097951"/>
                        <a:ext cx="777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43" name="Object 3"/>
          <p:cNvGraphicFramePr>
            <a:graphicFrameLocks noChangeAspect="1"/>
          </p:cNvGraphicFramePr>
          <p:nvPr/>
        </p:nvGraphicFramePr>
        <p:xfrm>
          <a:off x="7200936" y="2097951"/>
          <a:ext cx="14176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320" imgH="253800" progId="Equation.DSMT4">
                  <p:embed/>
                </p:oleObj>
              </mc:Choice>
              <mc:Fallback>
                <p:oleObj name="Equation" r:id="rId4" imgW="787320" imgH="253800" progId="Equation.DSMT4">
                  <p:embed/>
                  <p:pic>
                    <p:nvPicPr>
                      <p:cNvPr id="2150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936" y="2097951"/>
                        <a:ext cx="14176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44" name="Object 4"/>
          <p:cNvGraphicFramePr>
            <a:graphicFrameLocks noChangeAspect="1"/>
          </p:cNvGraphicFramePr>
          <p:nvPr/>
        </p:nvGraphicFramePr>
        <p:xfrm>
          <a:off x="5715730" y="2914296"/>
          <a:ext cx="661988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8280" imgH="253800" progId="Equation.DSMT4">
                  <p:embed/>
                </p:oleObj>
              </mc:Choice>
              <mc:Fallback>
                <p:oleObj name="Equation" r:id="rId6" imgW="368280" imgH="253800" progId="Equation.DSMT4">
                  <p:embed/>
                  <p:pic>
                    <p:nvPicPr>
                      <p:cNvPr id="2150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730" y="2914296"/>
                        <a:ext cx="661988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45" name="Object 5"/>
          <p:cNvGraphicFramePr>
            <a:graphicFrameLocks noChangeAspect="1"/>
          </p:cNvGraphicFramePr>
          <p:nvPr/>
        </p:nvGraphicFramePr>
        <p:xfrm>
          <a:off x="2047673" y="3238497"/>
          <a:ext cx="68738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80880" imgH="253800" progId="Equation.DSMT4">
                  <p:embed/>
                </p:oleObj>
              </mc:Choice>
              <mc:Fallback>
                <p:oleObj name="Equation" r:id="rId8" imgW="380880" imgH="253800" progId="Equation.DSMT4">
                  <p:embed/>
                  <p:pic>
                    <p:nvPicPr>
                      <p:cNvPr id="2150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673" y="3238497"/>
                        <a:ext cx="687388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46" name="Object 6"/>
          <p:cNvGraphicFramePr>
            <a:graphicFrameLocks noChangeAspect="1"/>
          </p:cNvGraphicFramePr>
          <p:nvPr/>
        </p:nvGraphicFramePr>
        <p:xfrm>
          <a:off x="3215482" y="3752325"/>
          <a:ext cx="2713037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11280" imgH="228600" progId="Equation.DSMT4">
                  <p:embed/>
                </p:oleObj>
              </mc:Choice>
              <mc:Fallback>
                <p:oleObj name="Equation" r:id="rId10" imgW="1511280" imgH="228600" progId="Equation.DSMT4">
                  <p:embed/>
                  <p:pic>
                    <p:nvPicPr>
                      <p:cNvPr id="21504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5482" y="3752325"/>
                        <a:ext cx="2713037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47" name="Object 7"/>
          <p:cNvGraphicFramePr>
            <a:graphicFrameLocks noChangeAspect="1"/>
          </p:cNvGraphicFramePr>
          <p:nvPr/>
        </p:nvGraphicFramePr>
        <p:xfrm>
          <a:off x="1530132" y="4238289"/>
          <a:ext cx="2894012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12800" imgH="228600" progId="Equation.DSMT4">
                  <p:embed/>
                </p:oleObj>
              </mc:Choice>
              <mc:Fallback>
                <p:oleObj name="Equation" r:id="rId12" imgW="1612800" imgH="228600" progId="Equation.DSMT4">
                  <p:embed/>
                  <p:pic>
                    <p:nvPicPr>
                      <p:cNvPr id="21504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0132" y="4238289"/>
                        <a:ext cx="2894012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48" name="Object 8"/>
          <p:cNvGraphicFramePr>
            <a:graphicFrameLocks noChangeAspect="1"/>
          </p:cNvGraphicFramePr>
          <p:nvPr/>
        </p:nvGraphicFramePr>
        <p:xfrm>
          <a:off x="878190" y="5075436"/>
          <a:ext cx="268763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498320" imgH="228600" progId="Equation.DSMT4">
                  <p:embed/>
                </p:oleObj>
              </mc:Choice>
              <mc:Fallback>
                <p:oleObj name="Equation" r:id="rId14" imgW="1498320" imgH="228600" progId="Equation.DSMT4">
                  <p:embed/>
                  <p:pic>
                    <p:nvPicPr>
                      <p:cNvPr id="21504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190" y="5075436"/>
                        <a:ext cx="2687638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49" name="Object 9"/>
          <p:cNvGraphicFramePr>
            <a:graphicFrameLocks noChangeAspect="1"/>
          </p:cNvGraphicFramePr>
          <p:nvPr/>
        </p:nvGraphicFramePr>
        <p:xfrm>
          <a:off x="3817938" y="5395951"/>
          <a:ext cx="15081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838080" imgH="469800" progId="Equation.DSMT4">
                  <p:embed/>
                </p:oleObj>
              </mc:Choice>
              <mc:Fallback>
                <p:oleObj name="Equation" r:id="rId16" imgW="838080" imgH="469800" progId="Equation.DSMT4">
                  <p:embed/>
                  <p:pic>
                    <p:nvPicPr>
                      <p:cNvPr id="21504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7938" y="5395951"/>
                        <a:ext cx="15081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200" dirty="0"/>
              <a:t>Αν και τα δύο άκρα του διαστήματος ολοκλήρωσης             είναι σημεία παρεμβολής για το αντίστοιχο πολυώνυμο παρεμβολής που θα χρησιμοποιήσουμε, τότε οι αντίστοιχοι τύποι της αριθμητικής ολοκλήρωσης των </a:t>
            </a:r>
            <a:r>
              <a:rPr lang="en-US" sz="2200" dirty="0"/>
              <a:t>Newton-Cotes </a:t>
            </a:r>
            <a:r>
              <a:rPr lang="el-GR" sz="2200" dirty="0"/>
              <a:t>που θα προκύψουν ονομάζονται </a:t>
            </a:r>
            <a:r>
              <a:rPr lang="el-GR" sz="2200" b="1" dirty="0"/>
              <a:t>κλειστοί</a:t>
            </a:r>
            <a:r>
              <a:rPr lang="el-GR" sz="2200" dirty="0"/>
              <a:t>.</a:t>
            </a:r>
          </a:p>
          <a:p>
            <a:pPr>
              <a:spcBef>
                <a:spcPts val="1800"/>
              </a:spcBef>
            </a:pPr>
            <a:r>
              <a:rPr lang="el-GR" sz="2200" dirty="0"/>
              <a:t>Αν κανένα από τα δύο άκρα δεν είναι σημείο παρεμβολής, τότε έχουμε την περίπτωση των </a:t>
            </a:r>
            <a:r>
              <a:rPr lang="el-GR" sz="2200" b="1" dirty="0"/>
              <a:t>ανοικτών</a:t>
            </a:r>
            <a:r>
              <a:rPr lang="el-GR" sz="2200" dirty="0"/>
              <a:t> τύπων. </a:t>
            </a:r>
          </a:p>
        </p:txBody>
      </p:sp>
      <p:graphicFrame>
        <p:nvGraphicFramePr>
          <p:cNvPr id="216066" name="Object 2"/>
          <p:cNvGraphicFramePr>
            <a:graphicFrameLocks noChangeAspect="1"/>
          </p:cNvGraphicFramePr>
          <p:nvPr/>
        </p:nvGraphicFramePr>
        <p:xfrm>
          <a:off x="6794363" y="1432074"/>
          <a:ext cx="68738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0880" imgH="253800" progId="Equation.DSMT4">
                  <p:embed/>
                </p:oleObj>
              </mc:Choice>
              <mc:Fallback>
                <p:oleObj name="Equation" r:id="rId2" imgW="380880" imgH="253800" progId="Equation.DSMT4">
                  <p:embed/>
                  <p:pic>
                    <p:nvPicPr>
                      <p:cNvPr id="2160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4363" y="1432074"/>
                        <a:ext cx="687388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000" b="1" dirty="0"/>
              <a:t>Κλειστοί τύποι των </a:t>
            </a:r>
            <a:r>
              <a:rPr lang="en-US" sz="2000" b="1" dirty="0"/>
              <a:t>Newton – Cotes</a:t>
            </a:r>
          </a:p>
          <a:p>
            <a:r>
              <a:rPr lang="el-GR" sz="2000" dirty="0"/>
              <a:t>Έστω ότι θέλουμε να υπολογίσουμε την τιμή του ολοκληρώματος :</a:t>
            </a:r>
          </a:p>
          <a:p>
            <a:endParaRPr lang="en-US" sz="2000" dirty="0"/>
          </a:p>
          <a:p>
            <a:pPr>
              <a:spcBef>
                <a:spcPts val="1800"/>
              </a:spcBef>
            </a:pPr>
            <a:r>
              <a:rPr lang="el-GR" sz="2000" dirty="0"/>
              <a:t>Υποθέτουμε ότι</a:t>
            </a:r>
            <a:r>
              <a:rPr lang="en-US" sz="2000" dirty="0"/>
              <a:t>:</a:t>
            </a:r>
          </a:p>
          <a:p>
            <a:pPr lvl="1"/>
            <a:r>
              <a:rPr lang="el-GR" sz="1800" dirty="0"/>
              <a:t>η συνάρτηση στο παραπάνω ορισμένο ολοκλήρωμα δίνεται σε</a:t>
            </a:r>
            <a:r>
              <a:rPr lang="en-US" sz="1800" dirty="0"/>
              <a:t>          </a:t>
            </a:r>
            <a:r>
              <a:rPr lang="el-GR" sz="1800" dirty="0"/>
              <a:t>σημεία </a:t>
            </a:r>
            <a:r>
              <a:rPr lang="en-US" sz="1800" dirty="0"/>
              <a:t>	                         </a:t>
            </a:r>
            <a:r>
              <a:rPr lang="el-GR" sz="1800" dirty="0"/>
              <a:t>που </a:t>
            </a:r>
            <a:r>
              <a:rPr lang="el-GR" sz="1800" dirty="0" err="1"/>
              <a:t>ισαπέχουν</a:t>
            </a:r>
            <a:r>
              <a:rPr lang="el-GR" sz="1800" dirty="0"/>
              <a:t> και </a:t>
            </a:r>
            <a:endParaRPr lang="en-US" sz="1800" dirty="0"/>
          </a:p>
          <a:p>
            <a:pPr lvl="1"/>
            <a:r>
              <a:rPr lang="el-GR" sz="1800" dirty="0"/>
              <a:t>για την προσέγγιση της</a:t>
            </a:r>
            <a:r>
              <a:rPr lang="en-US" sz="1800" dirty="0"/>
              <a:t>            </a:t>
            </a:r>
            <a:r>
              <a:rPr lang="el-GR" sz="1800" dirty="0"/>
              <a:t>χρησιμοποιούμε το πολυώνυμο παρεμβολής των προς τα εμπρός διαφορών των </a:t>
            </a:r>
            <a:r>
              <a:rPr lang="en-US" sz="1800" dirty="0"/>
              <a:t>Gregory – Newton.</a:t>
            </a:r>
          </a:p>
          <a:p>
            <a:r>
              <a:rPr lang="el-GR" sz="2000" dirty="0"/>
              <a:t>Το πολυώνυμο αυτό δίνεται ως εξής:</a:t>
            </a:r>
          </a:p>
          <a:p>
            <a:endParaRPr lang="en-US" sz="2000" dirty="0"/>
          </a:p>
          <a:p>
            <a:endParaRPr lang="en-US" sz="2000" dirty="0"/>
          </a:p>
          <a:p>
            <a:pPr>
              <a:spcBef>
                <a:spcPts val="1200"/>
              </a:spcBef>
            </a:pPr>
            <a:r>
              <a:rPr lang="el-GR" sz="2000" dirty="0"/>
              <a:t>Ανάλογα με το βαθμό </a:t>
            </a:r>
            <a:r>
              <a:rPr lang="en-US" sz="2000" dirty="0"/>
              <a:t>     </a:t>
            </a:r>
            <a:r>
              <a:rPr lang="el-GR" sz="2000" dirty="0"/>
              <a:t>του πολυωνύμου παρεμβολής που χρησιμοποιείται, προκύπτουν διάφοροι τύποι των </a:t>
            </a:r>
            <a:r>
              <a:rPr lang="en-US" sz="2000" dirty="0"/>
              <a:t>Newton – Cotes.</a:t>
            </a:r>
          </a:p>
          <a:p>
            <a:pPr>
              <a:buNone/>
            </a:pPr>
            <a:endParaRPr lang="el-GR" sz="2000" dirty="0"/>
          </a:p>
        </p:txBody>
      </p:sp>
      <p:graphicFrame>
        <p:nvGraphicFramePr>
          <p:cNvPr id="217090" name="Object 2"/>
          <p:cNvGraphicFramePr>
            <a:graphicFrameLocks noChangeAspect="1"/>
          </p:cNvGraphicFramePr>
          <p:nvPr/>
        </p:nvGraphicFramePr>
        <p:xfrm>
          <a:off x="3830638" y="2078038"/>
          <a:ext cx="14827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01440" imgH="495000" progId="Equation.DSMT4">
                  <p:embed/>
                </p:oleObj>
              </mc:Choice>
              <mc:Fallback>
                <p:oleObj name="Equation" r:id="rId2" imgW="901440" imgH="495000" progId="Equation.DSMT4">
                  <p:embed/>
                  <p:pic>
                    <p:nvPicPr>
                      <p:cNvPr id="21709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0638" y="2078038"/>
                        <a:ext cx="148272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1" name="Object 3"/>
          <p:cNvGraphicFramePr>
            <a:graphicFrameLocks noChangeAspect="1"/>
          </p:cNvGraphicFramePr>
          <p:nvPr/>
        </p:nvGraphicFramePr>
        <p:xfrm>
          <a:off x="7198826" y="3088569"/>
          <a:ext cx="442912" cy="25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4560" imgH="177480" progId="Equation.DSMT4">
                  <p:embed/>
                </p:oleObj>
              </mc:Choice>
              <mc:Fallback>
                <p:oleObj name="Equation" r:id="rId4" imgW="304560" imgH="177480" progId="Equation.DSMT4">
                  <p:embed/>
                  <p:pic>
                    <p:nvPicPr>
                      <p:cNvPr id="2170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8826" y="3088569"/>
                        <a:ext cx="442912" cy="258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2" name="Object 4"/>
          <p:cNvGraphicFramePr>
            <a:graphicFrameLocks noChangeAspect="1"/>
          </p:cNvGraphicFramePr>
          <p:nvPr/>
        </p:nvGraphicFramePr>
        <p:xfrm>
          <a:off x="1271895" y="3355974"/>
          <a:ext cx="1450975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90360" imgH="228600" progId="Equation.DSMT4">
                  <p:embed/>
                </p:oleObj>
              </mc:Choice>
              <mc:Fallback>
                <p:oleObj name="Equation" r:id="rId6" imgW="990360" imgH="228600" progId="Equation.DSMT4">
                  <p:embed/>
                  <p:pic>
                    <p:nvPicPr>
                      <p:cNvPr id="2170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895" y="3355974"/>
                        <a:ext cx="1450975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3" name="Object 5"/>
          <p:cNvGraphicFramePr>
            <a:graphicFrameLocks noChangeAspect="1"/>
          </p:cNvGraphicFramePr>
          <p:nvPr/>
        </p:nvGraphicFramePr>
        <p:xfrm>
          <a:off x="3513123" y="3707169"/>
          <a:ext cx="503238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42720" imgH="203040" progId="Equation.DSMT4">
                  <p:embed/>
                </p:oleObj>
              </mc:Choice>
              <mc:Fallback>
                <p:oleObj name="Equation" r:id="rId8" imgW="342720" imgH="203040" progId="Equation.DSMT4">
                  <p:embed/>
                  <p:pic>
                    <p:nvPicPr>
                      <p:cNvPr id="2170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3123" y="3707169"/>
                        <a:ext cx="503238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4" name="Object 6"/>
          <p:cNvGraphicFramePr>
            <a:graphicFrameLocks noChangeAspect="1"/>
          </p:cNvGraphicFramePr>
          <p:nvPr/>
        </p:nvGraphicFramePr>
        <p:xfrm>
          <a:off x="8301096" y="3670656"/>
          <a:ext cx="579438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93480" imgH="253800" progId="Equation.DSMT4">
                  <p:embed/>
                </p:oleObj>
              </mc:Choice>
              <mc:Fallback>
                <p:oleObj name="Equation" r:id="rId10" imgW="393480" imgH="253800" progId="Equation.DSMT4">
                  <p:embed/>
                  <p:pic>
                    <p:nvPicPr>
                      <p:cNvPr id="21709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1096" y="3670656"/>
                        <a:ext cx="579438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5" name="Object 7"/>
          <p:cNvGraphicFramePr>
            <a:graphicFrameLocks noChangeAspect="1"/>
          </p:cNvGraphicFramePr>
          <p:nvPr/>
        </p:nvGraphicFramePr>
        <p:xfrm>
          <a:off x="3195795" y="5537232"/>
          <a:ext cx="207962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6720" imgH="139680" progId="Equation.DSMT4">
                  <p:embed/>
                </p:oleObj>
              </mc:Choice>
              <mc:Fallback>
                <p:oleObj name="Equation" r:id="rId12" imgW="126720" imgH="139680" progId="Equation.DSMT4">
                  <p:embed/>
                  <p:pic>
                    <p:nvPicPr>
                      <p:cNvPr id="21709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5795" y="5537232"/>
                        <a:ext cx="207962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6" name="Object 8"/>
          <p:cNvGraphicFramePr>
            <a:graphicFrameLocks noChangeAspect="1"/>
          </p:cNvGraphicFramePr>
          <p:nvPr/>
        </p:nvGraphicFramePr>
        <p:xfrm>
          <a:off x="1098550" y="4802214"/>
          <a:ext cx="6946900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860640" imgH="291960" progId="Equation.DSMT4">
                  <p:embed/>
                </p:oleObj>
              </mc:Choice>
              <mc:Fallback>
                <p:oleObj name="Equation" r:id="rId14" imgW="3860640" imgH="291960" progId="Equation.DSMT4">
                  <p:embed/>
                  <p:pic>
                    <p:nvPicPr>
                      <p:cNvPr id="21709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0" y="4802214"/>
                        <a:ext cx="6946900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000" b="1" dirty="0"/>
              <a:t>Κλειστοί τύποι των </a:t>
            </a:r>
            <a:r>
              <a:rPr lang="en-US" sz="2000" b="1" dirty="0"/>
              <a:t>Newton – Cotes</a:t>
            </a:r>
          </a:p>
          <a:p>
            <a:r>
              <a:rPr lang="el-GR" sz="2000" dirty="0"/>
              <a:t>Για            έχουμε:</a:t>
            </a:r>
          </a:p>
          <a:p>
            <a:endParaRPr lang="el-GR" sz="2000" dirty="0"/>
          </a:p>
          <a:p>
            <a:endParaRPr lang="el-GR" sz="2000" dirty="0"/>
          </a:p>
          <a:p>
            <a:endParaRPr lang="el-GR" sz="2000" dirty="0"/>
          </a:p>
          <a:p>
            <a:endParaRPr lang="el-GR" sz="2000" dirty="0"/>
          </a:p>
          <a:p>
            <a:endParaRPr lang="el-GR" sz="2000" dirty="0"/>
          </a:p>
          <a:p>
            <a:endParaRPr lang="el-GR" sz="2000" dirty="0"/>
          </a:p>
          <a:p>
            <a:endParaRPr lang="el-GR" sz="2000" dirty="0"/>
          </a:p>
          <a:p>
            <a:r>
              <a:rPr lang="el-GR" sz="2000" dirty="0"/>
              <a:t>Τελικά προκύπτει ο παρακάτω τύπος αριθμητικής ολοκλήρωσης με το αντίστοιχο σφάλμα αποκοπής του:</a:t>
            </a:r>
          </a:p>
          <a:p>
            <a:endParaRPr lang="el-GR" sz="2000" dirty="0"/>
          </a:p>
        </p:txBody>
      </p:sp>
      <p:graphicFrame>
        <p:nvGraphicFramePr>
          <p:cNvPr id="218114" name="Object 2"/>
          <p:cNvGraphicFramePr>
            <a:graphicFrameLocks noChangeAspect="1"/>
          </p:cNvGraphicFramePr>
          <p:nvPr/>
        </p:nvGraphicFramePr>
        <p:xfrm>
          <a:off x="1290600" y="1831071"/>
          <a:ext cx="5429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0120" imgH="177480" progId="Equation.DSMT4">
                  <p:embed/>
                </p:oleObj>
              </mc:Choice>
              <mc:Fallback>
                <p:oleObj name="Equation" r:id="rId2" imgW="330120" imgH="177480" progId="Equation.DSMT4">
                  <p:embed/>
                  <p:pic>
                    <p:nvPicPr>
                      <p:cNvPr id="2181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0600" y="1831071"/>
                        <a:ext cx="5429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81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197520"/>
              </p:ext>
            </p:extLst>
          </p:nvPr>
        </p:nvGraphicFramePr>
        <p:xfrm>
          <a:off x="2486819" y="2146317"/>
          <a:ext cx="4170363" cy="252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39800" imgH="1536480" progId="Equation.DSMT4">
                  <p:embed/>
                </p:oleObj>
              </mc:Choice>
              <mc:Fallback>
                <p:oleObj name="Equation" r:id="rId4" imgW="2539800" imgH="1536480" progId="Equation.DSMT4">
                  <p:embed/>
                  <p:pic>
                    <p:nvPicPr>
                      <p:cNvPr id="2181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6819" y="2146317"/>
                        <a:ext cx="4170363" cy="252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81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3192461"/>
              </p:ext>
            </p:extLst>
          </p:nvPr>
        </p:nvGraphicFramePr>
        <p:xfrm>
          <a:off x="2393950" y="5437188"/>
          <a:ext cx="4357688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54280" imgH="495000" progId="Equation.DSMT4">
                  <p:embed/>
                </p:oleObj>
              </mc:Choice>
              <mc:Fallback>
                <p:oleObj name="Equation" r:id="rId6" imgW="2654280" imgH="495000" progId="Equation.DSMT4">
                  <p:embed/>
                  <p:pic>
                    <p:nvPicPr>
                      <p:cNvPr id="2181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950" y="5437188"/>
                        <a:ext cx="4357688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Κλειστοί τύποι των </a:t>
            </a:r>
            <a:r>
              <a:rPr lang="en-US" sz="2200" b="1" dirty="0"/>
              <a:t>Newton – Cotes</a:t>
            </a:r>
          </a:p>
          <a:p>
            <a:r>
              <a:rPr lang="el-GR" sz="2200" dirty="0"/>
              <a:t>Ο τύπος αυτός είναι γνωστός ως </a:t>
            </a:r>
            <a:r>
              <a:rPr lang="el-GR" sz="2200" b="1" dirty="0"/>
              <a:t>κανόνας του τραπεζίου</a:t>
            </a:r>
            <a:r>
              <a:rPr lang="el-GR" sz="2200" dirty="0"/>
              <a:t>, του οποίου το τοπικό σφάλμα αποκοπής είναι: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1200"/>
              </a:spcBef>
            </a:pPr>
            <a:r>
              <a:rPr lang="el-GR" sz="2200" dirty="0"/>
              <a:t>Ο κανόνας του τραπεζίου μπορεί να χρησιμοποιηθεί για τον υπολογισμό της του ορισμένου ολοκληρώματος της συνάρτησης 	   χωρίζοντας το διάστημα ολοκλήρωσης σε     διαδοχικά ίσα διαστήματα  μήκους 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Στην περίπτωση αυτή έχουμε:</a:t>
            </a:r>
          </a:p>
          <a:p>
            <a:pPr>
              <a:buNone/>
            </a:pPr>
            <a:r>
              <a:rPr lang="el-GR" sz="2200" dirty="0"/>
              <a:t> </a:t>
            </a:r>
          </a:p>
        </p:txBody>
      </p:sp>
      <p:graphicFrame>
        <p:nvGraphicFramePr>
          <p:cNvPr id="219138" name="Object 2"/>
          <p:cNvGraphicFramePr>
            <a:graphicFrameLocks noChangeAspect="1"/>
          </p:cNvGraphicFramePr>
          <p:nvPr/>
        </p:nvGraphicFramePr>
        <p:xfrm>
          <a:off x="2659063" y="2589201"/>
          <a:ext cx="382587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20760" imgH="419040" progId="Equation.DSMT4">
                  <p:embed/>
                </p:oleObj>
              </mc:Choice>
              <mc:Fallback>
                <p:oleObj name="Equation" r:id="rId2" imgW="2120760" imgH="419040" progId="Equation.DSMT4">
                  <p:embed/>
                  <p:pic>
                    <p:nvPicPr>
                      <p:cNvPr id="21913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9063" y="2589201"/>
                        <a:ext cx="3825875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39" name="Object 3"/>
          <p:cNvGraphicFramePr>
            <a:graphicFrameLocks noChangeAspect="1"/>
          </p:cNvGraphicFramePr>
          <p:nvPr/>
        </p:nvGraphicFramePr>
        <p:xfrm>
          <a:off x="906765" y="4157678"/>
          <a:ext cx="687388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0880" imgH="203040" progId="Equation.DSMT4">
                  <p:embed/>
                </p:oleObj>
              </mc:Choice>
              <mc:Fallback>
                <p:oleObj name="Equation" r:id="rId4" imgW="380880" imgH="203040" progId="Equation.DSMT4">
                  <p:embed/>
                  <p:pic>
                    <p:nvPicPr>
                      <p:cNvPr id="2191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765" y="4157678"/>
                        <a:ext cx="687388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0" name="Object 4"/>
          <p:cNvGraphicFramePr>
            <a:graphicFrameLocks noChangeAspect="1"/>
          </p:cNvGraphicFramePr>
          <p:nvPr/>
        </p:nvGraphicFramePr>
        <p:xfrm>
          <a:off x="6459567" y="4165614"/>
          <a:ext cx="230187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177480" progId="Equation.DSMT4">
                  <p:embed/>
                </p:oleObj>
              </mc:Choice>
              <mc:Fallback>
                <p:oleObj name="Equation" r:id="rId6" imgW="126720" imgH="177480" progId="Equation.DSMT4">
                  <p:embed/>
                  <p:pic>
                    <p:nvPicPr>
                      <p:cNvPr id="2191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9567" y="4165614"/>
                        <a:ext cx="230187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1" name="Object 5"/>
          <p:cNvGraphicFramePr>
            <a:graphicFrameLocks noChangeAspect="1"/>
          </p:cNvGraphicFramePr>
          <p:nvPr/>
        </p:nvGraphicFramePr>
        <p:xfrm>
          <a:off x="3257532" y="4510455"/>
          <a:ext cx="27305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280" imgH="177480" progId="Equation.DSMT4">
                  <p:embed/>
                </p:oleObj>
              </mc:Choice>
              <mc:Fallback>
                <p:oleObj name="Equation" r:id="rId8" imgW="152280" imgH="177480" progId="Equation.DSMT4">
                  <p:embed/>
                  <p:pic>
                    <p:nvPicPr>
                      <p:cNvPr id="21914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532" y="4510455"/>
                        <a:ext cx="273050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2" name="Object 6"/>
          <p:cNvGraphicFramePr>
            <a:graphicFrameLocks noChangeAspect="1"/>
          </p:cNvGraphicFramePr>
          <p:nvPr/>
        </p:nvGraphicFramePr>
        <p:xfrm>
          <a:off x="1894682" y="5311813"/>
          <a:ext cx="5354637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971800" imgH="495000" progId="Equation.DSMT4">
                  <p:embed/>
                </p:oleObj>
              </mc:Choice>
              <mc:Fallback>
                <p:oleObj name="Equation" r:id="rId10" imgW="2971800" imgH="495000" progId="Equation.DSMT4">
                  <p:embed/>
                  <p:pic>
                    <p:nvPicPr>
                      <p:cNvPr id="2191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4682" y="5311813"/>
                        <a:ext cx="5354637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Κλειστοί τύποι των </a:t>
            </a:r>
            <a:r>
              <a:rPr lang="en-US" sz="2200" b="1" dirty="0"/>
              <a:t>Newton – Cotes</a:t>
            </a:r>
          </a:p>
          <a:p>
            <a:r>
              <a:rPr lang="el-GR" sz="2200" dirty="0"/>
              <a:t>Αντικαθιστώντας τον κάθε όρο του δεύτερου μέλους με τον κατά προσέγγιση ίσο του, έχουμε: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2400"/>
              </a:spcBef>
              <a:buNone/>
            </a:pPr>
            <a:r>
              <a:rPr lang="el-GR" sz="2200" dirty="0"/>
              <a:t>	που μπορεί να γραφεί ως εξής:</a:t>
            </a:r>
          </a:p>
          <a:p>
            <a:pPr>
              <a:spcBef>
                <a:spcPts val="1800"/>
              </a:spcBef>
              <a:buNone/>
            </a:pPr>
            <a:endParaRPr lang="el-GR" sz="2200" dirty="0"/>
          </a:p>
          <a:p>
            <a:pPr>
              <a:spcBef>
                <a:spcPts val="4200"/>
              </a:spcBef>
            </a:pPr>
            <a:r>
              <a:rPr lang="el-GR" sz="2200" dirty="0"/>
              <a:t>Ο παραπάνω τύπος καλείται </a:t>
            </a:r>
            <a:r>
              <a:rPr lang="el-GR" sz="2200" b="1" dirty="0"/>
              <a:t>γενικευμένος κανόνας του τραπεζίου</a:t>
            </a:r>
            <a:r>
              <a:rPr lang="el-GR" sz="2200" dirty="0"/>
              <a:t>. </a:t>
            </a:r>
          </a:p>
        </p:txBody>
      </p:sp>
      <p:graphicFrame>
        <p:nvGraphicFramePr>
          <p:cNvPr id="22016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0026586"/>
              </p:ext>
            </p:extLst>
          </p:nvPr>
        </p:nvGraphicFramePr>
        <p:xfrm>
          <a:off x="1631950" y="2625725"/>
          <a:ext cx="5881688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63760" imgH="495000" progId="Equation.DSMT4">
                  <p:embed/>
                </p:oleObj>
              </mc:Choice>
              <mc:Fallback>
                <p:oleObj name="Equation" r:id="rId2" imgW="3263760" imgH="495000" progId="Equation.DSMT4">
                  <p:embed/>
                  <p:pic>
                    <p:nvPicPr>
                      <p:cNvPr id="22016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1950" y="2625725"/>
                        <a:ext cx="5881688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14887"/>
              </p:ext>
            </p:extLst>
          </p:nvPr>
        </p:nvGraphicFramePr>
        <p:xfrm>
          <a:off x="1847850" y="4111625"/>
          <a:ext cx="544830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22560" imgH="495000" progId="Equation.DSMT4">
                  <p:embed/>
                </p:oleObj>
              </mc:Choice>
              <mc:Fallback>
                <p:oleObj name="Equation" r:id="rId4" imgW="3022560" imgH="495000" progId="Equation.DSMT4">
                  <p:embed/>
                  <p:pic>
                    <p:nvPicPr>
                      <p:cNvPr id="2201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850" y="4111625"/>
                        <a:ext cx="544830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l-GR" sz="2200" b="1" dirty="0"/>
              <a:t>Κλειστοί τύποι των </a:t>
            </a:r>
            <a:r>
              <a:rPr lang="en-US" sz="2200" b="1" dirty="0"/>
              <a:t>Newton – Cotes</a:t>
            </a:r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pPr>
              <a:buNone/>
            </a:pPr>
            <a:r>
              <a:rPr lang="el-GR" sz="2200" dirty="0"/>
              <a:t>	Οι γεωμετρικές ερμηνείες του κανόνα του τραπεζίου και του γενικευμένου κανόνα του τραπεζίου.</a:t>
            </a:r>
          </a:p>
        </p:txBody>
      </p:sp>
      <p:pic>
        <p:nvPicPr>
          <p:cNvPr id="2211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925" y="2012976"/>
            <a:ext cx="729615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000" b="1" dirty="0"/>
              <a:t>Κλειστοί τύποι των </a:t>
            </a:r>
            <a:r>
              <a:rPr lang="en-US" sz="2000" b="1" dirty="0"/>
              <a:t>Newton – Cotes</a:t>
            </a:r>
          </a:p>
          <a:p>
            <a:r>
              <a:rPr lang="el-GR" sz="2000" dirty="0"/>
              <a:t>Για             έχουμε:</a:t>
            </a:r>
          </a:p>
          <a:p>
            <a:endParaRPr lang="el-GR" sz="2000" dirty="0"/>
          </a:p>
          <a:p>
            <a:pPr>
              <a:buNone/>
            </a:pPr>
            <a:endParaRPr lang="el-GR" sz="2000" dirty="0"/>
          </a:p>
          <a:p>
            <a:pPr>
              <a:spcBef>
                <a:spcPts val="2400"/>
              </a:spcBef>
              <a:buNone/>
            </a:pPr>
            <a:endParaRPr lang="el-GR" sz="2000" dirty="0"/>
          </a:p>
          <a:p>
            <a:pPr>
              <a:buNone/>
            </a:pPr>
            <a:r>
              <a:rPr lang="el-GR" sz="2000" dirty="0"/>
              <a:t>        </a:t>
            </a:r>
          </a:p>
          <a:p>
            <a:endParaRPr lang="el-GR" sz="2000" dirty="0"/>
          </a:p>
          <a:p>
            <a:pPr>
              <a:buNone/>
            </a:pPr>
            <a:endParaRPr lang="el-GR" sz="2000" dirty="0"/>
          </a:p>
          <a:p>
            <a:r>
              <a:rPr lang="el-GR" sz="2000" dirty="0"/>
              <a:t>Τελικά προκύπτει ο παρακάτω τύπος αριθμητικής ολοκλήρωσης με το αντίστοιχο σφάλμα αποκοπής του:</a:t>
            </a:r>
          </a:p>
          <a:p>
            <a:endParaRPr lang="el-GR" sz="2000" dirty="0"/>
          </a:p>
          <a:p>
            <a:endParaRPr lang="el-GR" sz="2000" dirty="0"/>
          </a:p>
        </p:txBody>
      </p:sp>
      <p:graphicFrame>
        <p:nvGraphicFramePr>
          <p:cNvPr id="222210" name="Object 2"/>
          <p:cNvGraphicFramePr>
            <a:graphicFrameLocks noChangeAspect="1"/>
          </p:cNvGraphicFramePr>
          <p:nvPr/>
        </p:nvGraphicFramePr>
        <p:xfrm>
          <a:off x="1323938" y="1831071"/>
          <a:ext cx="58261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5320" imgH="177480" progId="Equation.DSMT4">
                  <p:embed/>
                </p:oleObj>
              </mc:Choice>
              <mc:Fallback>
                <p:oleObj name="Equation" r:id="rId2" imgW="355320" imgH="177480" progId="Equation.DSMT4">
                  <p:embed/>
                  <p:pic>
                    <p:nvPicPr>
                      <p:cNvPr id="2222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938" y="1831071"/>
                        <a:ext cx="582613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6526220"/>
              </p:ext>
            </p:extLst>
          </p:nvPr>
        </p:nvGraphicFramePr>
        <p:xfrm>
          <a:off x="2507456" y="2187558"/>
          <a:ext cx="4129088" cy="239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14600" imgH="1460160" progId="Equation.DSMT4">
                  <p:embed/>
                </p:oleObj>
              </mc:Choice>
              <mc:Fallback>
                <p:oleObj name="Equation" r:id="rId4" imgW="2514600" imgH="1460160" progId="Equation.DSMT4">
                  <p:embed/>
                  <p:pic>
                    <p:nvPicPr>
                      <p:cNvPr id="2222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7456" y="2187558"/>
                        <a:ext cx="4129088" cy="2397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663310"/>
              </p:ext>
            </p:extLst>
          </p:nvPr>
        </p:nvGraphicFramePr>
        <p:xfrm>
          <a:off x="1825625" y="5311775"/>
          <a:ext cx="54927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47760" imgH="495000" progId="Equation.DSMT4">
                  <p:embed/>
                </p:oleObj>
              </mc:Choice>
              <mc:Fallback>
                <p:oleObj name="Equation" r:id="rId6" imgW="3047760" imgH="495000" progId="Equation.DSMT4">
                  <p:embed/>
                  <p:pic>
                    <p:nvPicPr>
                      <p:cNvPr id="2222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625" y="5311775"/>
                        <a:ext cx="549275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Κλειστοί τύποι των </a:t>
            </a:r>
            <a:r>
              <a:rPr lang="en-US" sz="2200" b="1" dirty="0"/>
              <a:t>Newton – Cotes</a:t>
            </a:r>
            <a:endParaRPr lang="el-GR" sz="2200" dirty="0"/>
          </a:p>
          <a:p>
            <a:pPr>
              <a:spcBef>
                <a:spcPts val="1200"/>
              </a:spcBef>
            </a:pPr>
            <a:r>
              <a:rPr lang="el-GR" sz="2200" dirty="0"/>
              <a:t>Ο τύπος αυτός είναι γνωστός ως </a:t>
            </a:r>
            <a:r>
              <a:rPr lang="el-GR" sz="2200" b="1" dirty="0"/>
              <a:t>ο κανόνας του        </a:t>
            </a:r>
            <a:r>
              <a:rPr lang="el-GR" sz="2200" b="1" dirty="0" err="1"/>
              <a:t>του</a:t>
            </a:r>
            <a:r>
              <a:rPr lang="el-GR" sz="2200" b="1" dirty="0"/>
              <a:t> </a:t>
            </a:r>
            <a:r>
              <a:rPr lang="en-US" sz="2200" b="1" dirty="0"/>
              <a:t>Simpson </a:t>
            </a:r>
            <a:r>
              <a:rPr lang="el-GR" sz="2200" dirty="0"/>
              <a:t>του οποίου το τοπικό σφάλμα αποκοπής είναι:</a:t>
            </a:r>
          </a:p>
          <a:p>
            <a:endParaRPr lang="el-GR" sz="2200" dirty="0"/>
          </a:p>
          <a:p>
            <a:pPr>
              <a:spcBef>
                <a:spcPts val="3600"/>
              </a:spcBef>
            </a:pPr>
            <a:r>
              <a:rPr lang="el-GR" sz="2200" dirty="0"/>
              <a:t>Ο κανόνας του         </a:t>
            </a:r>
            <a:r>
              <a:rPr lang="el-GR" sz="2200" dirty="0" err="1"/>
              <a:t>του</a:t>
            </a:r>
            <a:r>
              <a:rPr lang="el-GR" sz="2200" dirty="0"/>
              <a:t> </a:t>
            </a:r>
            <a:r>
              <a:rPr lang="en-US" sz="2200" dirty="0"/>
              <a:t>Simpson </a:t>
            </a:r>
            <a:r>
              <a:rPr lang="el-GR" sz="2200" dirty="0"/>
              <a:t>μπορεί να επεκταθεί για τον υπολογισμό ενός ορισμένου ολοκληρώματος όπου το διάστημα ολοκλήρωσης έχει χωρισθεί σε</a:t>
            </a:r>
            <a:r>
              <a:rPr lang="en-US" sz="2200" dirty="0"/>
              <a:t>       </a:t>
            </a:r>
            <a:r>
              <a:rPr lang="el-GR" sz="2200" dirty="0"/>
              <a:t>διαδοχικά ίσα με</a:t>
            </a:r>
            <a:r>
              <a:rPr lang="en-US" sz="2200" dirty="0"/>
              <a:t>     </a:t>
            </a:r>
            <a:r>
              <a:rPr lang="el-GR" sz="2200" dirty="0"/>
              <a:t>διαστήματα.</a:t>
            </a:r>
            <a:endParaRPr lang="en-US" sz="2200" dirty="0"/>
          </a:p>
          <a:p>
            <a:pPr>
              <a:spcBef>
                <a:spcPts val="1200"/>
              </a:spcBef>
            </a:pPr>
            <a:r>
              <a:rPr lang="el-GR" sz="2200" dirty="0"/>
              <a:t>Στην περίπτωση αυτή έχουμε:</a:t>
            </a:r>
          </a:p>
          <a:p>
            <a:pPr>
              <a:spcBef>
                <a:spcPts val="1200"/>
              </a:spcBef>
            </a:pPr>
            <a:endParaRPr lang="el-GR" sz="2200" dirty="0"/>
          </a:p>
          <a:p>
            <a:endParaRPr lang="el-GR" sz="2200" dirty="0"/>
          </a:p>
        </p:txBody>
      </p:sp>
      <p:graphicFrame>
        <p:nvGraphicFramePr>
          <p:cNvPr id="223235" name="Object 3"/>
          <p:cNvGraphicFramePr>
            <a:graphicFrameLocks noChangeAspect="1"/>
          </p:cNvGraphicFramePr>
          <p:nvPr/>
        </p:nvGraphicFramePr>
        <p:xfrm>
          <a:off x="6362554" y="1931967"/>
          <a:ext cx="388937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5640" imgH="215640" progId="Equation.DSMT4">
                  <p:embed/>
                </p:oleObj>
              </mc:Choice>
              <mc:Fallback>
                <p:oleObj name="Equation" r:id="rId3" imgW="215640" imgH="215640" progId="Equation.DSMT4">
                  <p:embed/>
                  <p:pic>
                    <p:nvPicPr>
                      <p:cNvPr id="2232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2554" y="1931967"/>
                        <a:ext cx="388937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36" name="Object 4"/>
          <p:cNvGraphicFramePr>
            <a:graphicFrameLocks noChangeAspect="1"/>
          </p:cNvGraphicFramePr>
          <p:nvPr/>
        </p:nvGraphicFramePr>
        <p:xfrm>
          <a:off x="2624931" y="2662227"/>
          <a:ext cx="3894138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158920" imgH="419040" progId="Equation.DSMT4">
                  <p:embed/>
                </p:oleObj>
              </mc:Choice>
              <mc:Fallback>
                <p:oleObj name="Equation" r:id="rId5" imgW="2158920" imgH="419040" progId="Equation.DSMT4">
                  <p:embed/>
                  <p:pic>
                    <p:nvPicPr>
                      <p:cNvPr id="2232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4931" y="2662227"/>
                        <a:ext cx="3894138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38" name="Object 6"/>
          <p:cNvGraphicFramePr>
            <a:graphicFrameLocks noChangeAspect="1"/>
          </p:cNvGraphicFramePr>
          <p:nvPr/>
        </p:nvGraphicFramePr>
        <p:xfrm>
          <a:off x="2636811" y="3460221"/>
          <a:ext cx="388937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15640" imgH="215640" progId="Equation.DSMT4">
                  <p:embed/>
                </p:oleObj>
              </mc:Choice>
              <mc:Fallback>
                <p:oleObj name="Equation" r:id="rId7" imgW="215640" imgH="215640" progId="Equation.DSMT4">
                  <p:embed/>
                  <p:pic>
                    <p:nvPicPr>
                      <p:cNvPr id="2232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11" y="3460221"/>
                        <a:ext cx="388937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39" name="Object 7"/>
          <p:cNvGraphicFramePr>
            <a:graphicFrameLocks noChangeAspect="1"/>
          </p:cNvGraphicFramePr>
          <p:nvPr/>
        </p:nvGraphicFramePr>
        <p:xfrm>
          <a:off x="4460878" y="4159260"/>
          <a:ext cx="366713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3040" imgH="177480" progId="Equation.DSMT4">
                  <p:embed/>
                </p:oleObj>
              </mc:Choice>
              <mc:Fallback>
                <p:oleObj name="Equation" r:id="rId8" imgW="203040" imgH="177480" progId="Equation.DSMT4">
                  <p:embed/>
                  <p:pic>
                    <p:nvPicPr>
                      <p:cNvPr id="2232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0878" y="4159260"/>
                        <a:ext cx="366713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40" name="Object 8"/>
          <p:cNvGraphicFramePr>
            <a:graphicFrameLocks noChangeAspect="1"/>
          </p:cNvGraphicFramePr>
          <p:nvPr/>
        </p:nvGraphicFramePr>
        <p:xfrm>
          <a:off x="6827342" y="4159260"/>
          <a:ext cx="230188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6720" imgH="177480" progId="Equation.DSMT4">
                  <p:embed/>
                </p:oleObj>
              </mc:Choice>
              <mc:Fallback>
                <p:oleObj name="Equation" r:id="rId10" imgW="126720" imgH="177480" progId="Equation.DSMT4">
                  <p:embed/>
                  <p:pic>
                    <p:nvPicPr>
                      <p:cNvPr id="22324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7342" y="4159260"/>
                        <a:ext cx="230188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4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8277900"/>
              </p:ext>
            </p:extLst>
          </p:nvPr>
        </p:nvGraphicFramePr>
        <p:xfrm>
          <a:off x="1676400" y="5145111"/>
          <a:ext cx="579120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213000" imgH="495000" progId="Equation.DSMT4">
                  <p:embed/>
                </p:oleObj>
              </mc:Choice>
              <mc:Fallback>
                <p:oleObj name="Equation" r:id="rId12" imgW="3213000" imgH="495000" progId="Equation.DSMT4">
                  <p:embed/>
                  <p:pic>
                    <p:nvPicPr>
                      <p:cNvPr id="22324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145111"/>
                        <a:ext cx="579120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Κλειστοί τύποι των </a:t>
            </a:r>
            <a:r>
              <a:rPr lang="en-US" sz="2200" b="1" dirty="0"/>
              <a:t>Newton – Cotes</a:t>
            </a:r>
          </a:p>
          <a:p>
            <a:r>
              <a:rPr lang="el-GR" sz="2200" dirty="0"/>
              <a:t>Αντικαθιστώντας τον κάθε όρο του δεύτερου μέλους με τον κατά προσέγγιση ίσο του, έχουμε: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2400"/>
              </a:spcBef>
              <a:buNone/>
            </a:pPr>
            <a:r>
              <a:rPr lang="el-GR" sz="2200" dirty="0"/>
              <a:t>	που μπορεί να γραφεί ως εξής:</a:t>
            </a:r>
          </a:p>
          <a:p>
            <a:pPr>
              <a:spcBef>
                <a:spcPts val="1800"/>
              </a:spcBef>
              <a:buNone/>
            </a:pPr>
            <a:endParaRPr lang="el-GR" sz="2200" dirty="0"/>
          </a:p>
          <a:p>
            <a:pPr>
              <a:spcBef>
                <a:spcPts val="4200"/>
              </a:spcBef>
            </a:pPr>
            <a:r>
              <a:rPr lang="el-GR" sz="2200" dirty="0"/>
              <a:t>Ο παραπάνω τύπος καλείται </a:t>
            </a:r>
            <a:r>
              <a:rPr lang="el-GR" sz="2200" b="1" dirty="0"/>
              <a:t>γενικευμένος κανόνας του </a:t>
            </a:r>
            <a:r>
              <a:rPr lang="en-US" sz="2200" b="1" dirty="0"/>
              <a:t>       </a:t>
            </a:r>
            <a:r>
              <a:rPr lang="el-GR" sz="2200" b="1" dirty="0"/>
              <a:t>του </a:t>
            </a:r>
            <a:r>
              <a:rPr lang="en-US" sz="2200" b="1" dirty="0"/>
              <a:t>Simpson</a:t>
            </a:r>
            <a:r>
              <a:rPr lang="el-GR" sz="2200" dirty="0"/>
              <a:t>. </a:t>
            </a:r>
          </a:p>
        </p:txBody>
      </p:sp>
      <p:graphicFrame>
        <p:nvGraphicFramePr>
          <p:cNvPr id="2252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739528"/>
              </p:ext>
            </p:extLst>
          </p:nvPr>
        </p:nvGraphicFramePr>
        <p:xfrm>
          <a:off x="398463" y="2662238"/>
          <a:ext cx="8421687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73520" imgH="495000" progId="Equation.DSMT4">
                  <p:embed/>
                </p:oleObj>
              </mc:Choice>
              <mc:Fallback>
                <p:oleObj name="Equation" r:id="rId2" imgW="4673520" imgH="495000" progId="Equation.DSMT4">
                  <p:embed/>
                  <p:pic>
                    <p:nvPicPr>
                      <p:cNvPr id="2252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463" y="2662238"/>
                        <a:ext cx="8421687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24817"/>
              </p:ext>
            </p:extLst>
          </p:nvPr>
        </p:nvGraphicFramePr>
        <p:xfrm>
          <a:off x="568325" y="4086225"/>
          <a:ext cx="80073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444920" imgH="495000" progId="Equation.DSMT4">
                  <p:embed/>
                </p:oleObj>
              </mc:Choice>
              <mc:Fallback>
                <p:oleObj name="Equation" r:id="rId4" imgW="4444920" imgH="495000" progId="Equation.DSMT4">
                  <p:embed/>
                  <p:pic>
                    <p:nvPicPr>
                      <p:cNvPr id="2252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4086225"/>
                        <a:ext cx="800735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86" name="Object 6"/>
          <p:cNvGraphicFramePr>
            <a:graphicFrameLocks noChangeAspect="1"/>
          </p:cNvGraphicFramePr>
          <p:nvPr/>
        </p:nvGraphicFramePr>
        <p:xfrm>
          <a:off x="7346988" y="5046861"/>
          <a:ext cx="388937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640" imgH="215640" progId="Equation.DSMT4">
                  <p:embed/>
                </p:oleObj>
              </mc:Choice>
              <mc:Fallback>
                <p:oleObj name="Equation" r:id="rId6" imgW="215640" imgH="215640" progId="Equation.DSMT4">
                  <p:embed/>
                  <p:pic>
                    <p:nvPicPr>
                      <p:cNvPr id="22528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6988" y="5046861"/>
                        <a:ext cx="388937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Κλειστοί τύποι των </a:t>
            </a:r>
            <a:r>
              <a:rPr lang="en-US" sz="2200" b="1" dirty="0"/>
              <a:t>Newton – Cotes</a:t>
            </a:r>
          </a:p>
          <a:p>
            <a:r>
              <a:rPr lang="el-GR" sz="2200" dirty="0"/>
              <a:t>Για           </a:t>
            </a:r>
            <a:r>
              <a:rPr lang="en-US" sz="2200" dirty="0"/>
              <a:t> </a:t>
            </a:r>
            <a:r>
              <a:rPr lang="el-GR" sz="2200" dirty="0"/>
              <a:t>προκύπτει ο παρακάτω τύπος αριθμητικής ολοκλήρωσης με το αντίστοιχο σφάλμα αποκοπής του: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2400"/>
              </a:spcBef>
            </a:pPr>
            <a:r>
              <a:rPr lang="el-GR" sz="2200" dirty="0"/>
              <a:t>Ο τύπος αυτός είναι γνωστός ως κανόνας των        του οποίου το τοπικό σφάλμα αποκοπής είναι:</a:t>
            </a:r>
            <a:endParaRPr lang="en-US" sz="2200" dirty="0"/>
          </a:p>
          <a:p>
            <a:endParaRPr lang="en-US" sz="2200" dirty="0"/>
          </a:p>
          <a:p>
            <a:pPr>
              <a:buNone/>
            </a:pPr>
            <a:endParaRPr lang="el-GR" sz="2200" dirty="0"/>
          </a:p>
          <a:p>
            <a:endParaRPr lang="el-GR" sz="2200" dirty="0"/>
          </a:p>
        </p:txBody>
      </p:sp>
      <p:graphicFrame>
        <p:nvGraphicFramePr>
          <p:cNvPr id="226306" name="Object 2"/>
          <p:cNvGraphicFramePr>
            <a:graphicFrameLocks noChangeAspect="1"/>
          </p:cNvGraphicFramePr>
          <p:nvPr/>
        </p:nvGraphicFramePr>
        <p:xfrm>
          <a:off x="1312650" y="1878873"/>
          <a:ext cx="6191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2720" imgH="177480" progId="Equation.DSMT4">
                  <p:embed/>
                </p:oleObj>
              </mc:Choice>
              <mc:Fallback>
                <p:oleObj name="Equation" r:id="rId3" imgW="342720" imgH="177480" progId="Equation.DSMT4">
                  <p:embed/>
                  <p:pic>
                    <p:nvPicPr>
                      <p:cNvPr id="22630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650" y="1878873"/>
                        <a:ext cx="619125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30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0698289"/>
              </p:ext>
            </p:extLst>
          </p:nvPr>
        </p:nvGraphicFramePr>
        <p:xfrm>
          <a:off x="1341438" y="2640013"/>
          <a:ext cx="646112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581280" imgH="495000" progId="Equation.DSMT4">
                  <p:embed/>
                </p:oleObj>
              </mc:Choice>
              <mc:Fallback>
                <p:oleObj name="Equation" r:id="rId5" imgW="3581280" imgH="495000" progId="Equation.DSMT4">
                  <p:embed/>
                  <p:pic>
                    <p:nvPicPr>
                      <p:cNvPr id="22630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1438" y="2640013"/>
                        <a:ext cx="646112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308" name="Object 4"/>
          <p:cNvGraphicFramePr>
            <a:graphicFrameLocks noChangeAspect="1"/>
          </p:cNvGraphicFramePr>
          <p:nvPr/>
        </p:nvGraphicFramePr>
        <p:xfrm>
          <a:off x="6108727" y="3632913"/>
          <a:ext cx="43497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1200" imgH="215640" progId="Equation.DSMT4">
                  <p:embed/>
                </p:oleObj>
              </mc:Choice>
              <mc:Fallback>
                <p:oleObj name="Equation" r:id="rId7" imgW="241200" imgH="215640" progId="Equation.DSMT4">
                  <p:embed/>
                  <p:pic>
                    <p:nvPicPr>
                      <p:cNvPr id="2263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8727" y="3632913"/>
                        <a:ext cx="434975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309" name="Object 5"/>
          <p:cNvGraphicFramePr>
            <a:graphicFrameLocks noChangeAspect="1"/>
          </p:cNvGraphicFramePr>
          <p:nvPr/>
        </p:nvGraphicFramePr>
        <p:xfrm>
          <a:off x="2614613" y="4499000"/>
          <a:ext cx="3914775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171520" imgH="419040" progId="Equation.DSMT4">
                  <p:embed/>
                </p:oleObj>
              </mc:Choice>
              <mc:Fallback>
                <p:oleObj name="Equation" r:id="rId9" imgW="2171520" imgH="419040" progId="Equation.DSMT4">
                  <p:embed/>
                  <p:pic>
                    <p:nvPicPr>
                      <p:cNvPr id="22630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4613" y="4499000"/>
                        <a:ext cx="3914775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Κλειστοί τύποι των </a:t>
            </a:r>
            <a:r>
              <a:rPr lang="en-US" sz="2200" b="1" dirty="0"/>
              <a:t>Newton – Cotes</a:t>
            </a:r>
          </a:p>
          <a:p>
            <a:r>
              <a:rPr lang="el-GR" sz="2200" dirty="0"/>
              <a:t>Ο κανόνας των         μπορεί να επεκταθεί για τον υπολογισμό ενός ορισμένου ολοκληρώματος όπου το διάστημα ολοκλήρωσης έχει χωρισθεί σε       διαδοχικά ίσα με     διαστήματα.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2400"/>
              </a:spcBef>
              <a:buNone/>
            </a:pPr>
            <a:r>
              <a:rPr lang="en-US" sz="2200" dirty="0"/>
              <a:t>	</a:t>
            </a:r>
            <a:r>
              <a:rPr lang="el-GR" sz="2200" dirty="0"/>
              <a:t>Ο τύπος αυτός καλείται </a:t>
            </a:r>
            <a:r>
              <a:rPr lang="el-GR" sz="2200" b="1" dirty="0"/>
              <a:t>γενικευμένος κανόνας των</a:t>
            </a:r>
            <a:r>
              <a:rPr lang="el-GR" sz="2200" dirty="0"/>
              <a:t> 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Για           έχουμε: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1200"/>
              </a:spcBef>
              <a:buNone/>
            </a:pPr>
            <a:r>
              <a:rPr lang="en-US" sz="2200" dirty="0"/>
              <a:t>	</a:t>
            </a:r>
            <a:r>
              <a:rPr lang="el-GR" sz="2200" dirty="0"/>
              <a:t>Ο τύπος αυτός είναι γνωστός ως </a:t>
            </a:r>
            <a:r>
              <a:rPr lang="el-GR" sz="2200" b="1" dirty="0"/>
              <a:t>κανόνας του </a:t>
            </a:r>
            <a:r>
              <a:rPr lang="en-US" sz="2200" b="1" dirty="0"/>
              <a:t>Bode</a:t>
            </a:r>
            <a:r>
              <a:rPr lang="en-US" sz="2200" dirty="0"/>
              <a:t>.</a:t>
            </a:r>
            <a:endParaRPr lang="el-GR" sz="2200" dirty="0"/>
          </a:p>
          <a:p>
            <a:endParaRPr lang="el-GR" sz="2200" dirty="0"/>
          </a:p>
        </p:txBody>
      </p:sp>
      <p:graphicFrame>
        <p:nvGraphicFramePr>
          <p:cNvPr id="2283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1243062"/>
              </p:ext>
            </p:extLst>
          </p:nvPr>
        </p:nvGraphicFramePr>
        <p:xfrm>
          <a:off x="1171575" y="3011488"/>
          <a:ext cx="68008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771720" imgH="495000" progId="Equation.DSMT4">
                  <p:embed/>
                </p:oleObj>
              </mc:Choice>
              <mc:Fallback>
                <p:oleObj name="Equation" r:id="rId2" imgW="3771720" imgH="495000" progId="Equation.DSMT4">
                  <p:embed/>
                  <p:pic>
                    <p:nvPicPr>
                      <p:cNvPr id="22835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1575" y="3011488"/>
                        <a:ext cx="680085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355" name="Object 3"/>
          <p:cNvGraphicFramePr>
            <a:graphicFrameLocks noChangeAspect="1"/>
          </p:cNvGraphicFramePr>
          <p:nvPr/>
        </p:nvGraphicFramePr>
        <p:xfrm>
          <a:off x="2641580" y="1858941"/>
          <a:ext cx="433387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1200" imgH="215640" progId="Equation.DSMT4">
                  <p:embed/>
                </p:oleObj>
              </mc:Choice>
              <mc:Fallback>
                <p:oleObj name="Equation" r:id="rId4" imgW="241200" imgH="215640" progId="Equation.DSMT4">
                  <p:embed/>
                  <p:pic>
                    <p:nvPicPr>
                      <p:cNvPr id="2283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1580" y="1858941"/>
                        <a:ext cx="433387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356" name="Object 4"/>
          <p:cNvGraphicFramePr>
            <a:graphicFrameLocks noChangeAspect="1"/>
          </p:cNvGraphicFramePr>
          <p:nvPr/>
        </p:nvGraphicFramePr>
        <p:xfrm>
          <a:off x="2308194" y="2550042"/>
          <a:ext cx="36512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3040" imgH="177480" progId="Equation.DSMT4">
                  <p:embed/>
                </p:oleObj>
              </mc:Choice>
              <mc:Fallback>
                <p:oleObj name="Equation" r:id="rId6" imgW="203040" imgH="177480" progId="Equation.DSMT4">
                  <p:embed/>
                  <p:pic>
                    <p:nvPicPr>
                      <p:cNvPr id="2283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8194" y="2550042"/>
                        <a:ext cx="365125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357" name="Object 5"/>
          <p:cNvGraphicFramePr>
            <a:graphicFrameLocks noChangeAspect="1"/>
          </p:cNvGraphicFramePr>
          <p:nvPr/>
        </p:nvGraphicFramePr>
        <p:xfrm>
          <a:off x="4686831" y="2552688"/>
          <a:ext cx="22860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720" imgH="177480" progId="Equation.DSMT4">
                  <p:embed/>
                </p:oleObj>
              </mc:Choice>
              <mc:Fallback>
                <p:oleObj name="Equation" r:id="rId8" imgW="126720" imgH="177480" progId="Equation.DSMT4">
                  <p:embed/>
                  <p:pic>
                    <p:nvPicPr>
                      <p:cNvPr id="2283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831" y="2552688"/>
                        <a:ext cx="228600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358" name="Object 6"/>
          <p:cNvGraphicFramePr>
            <a:graphicFrameLocks noChangeAspect="1"/>
          </p:cNvGraphicFramePr>
          <p:nvPr/>
        </p:nvGraphicFramePr>
        <p:xfrm>
          <a:off x="6796302" y="3971403"/>
          <a:ext cx="525462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91960" imgH="215640" progId="Equation.DSMT4">
                  <p:embed/>
                </p:oleObj>
              </mc:Choice>
              <mc:Fallback>
                <p:oleObj name="Equation" r:id="rId10" imgW="291960" imgH="215640" progId="Equation.DSMT4">
                  <p:embed/>
                  <p:pic>
                    <p:nvPicPr>
                      <p:cNvPr id="22835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6302" y="3971403"/>
                        <a:ext cx="525462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3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231528"/>
              </p:ext>
            </p:extLst>
          </p:nvPr>
        </p:nvGraphicFramePr>
        <p:xfrm>
          <a:off x="1293071" y="4492048"/>
          <a:ext cx="641350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55320" imgH="177480" progId="Equation.DSMT4">
                  <p:embed/>
                </p:oleObj>
              </mc:Choice>
              <mc:Fallback>
                <p:oleObj name="Equation" r:id="rId12" imgW="355320" imgH="177480" progId="Equation.DSMT4">
                  <p:embed/>
                  <p:pic>
                    <p:nvPicPr>
                      <p:cNvPr id="22835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071" y="4492048"/>
                        <a:ext cx="641350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36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5729816"/>
              </p:ext>
            </p:extLst>
          </p:nvPr>
        </p:nvGraphicFramePr>
        <p:xfrm>
          <a:off x="785813" y="4864100"/>
          <a:ext cx="757237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203360" imgH="495000" progId="Equation.DSMT4">
                  <p:embed/>
                </p:oleObj>
              </mc:Choice>
              <mc:Fallback>
                <p:oleObj name="Equation" r:id="rId14" imgW="4203360" imgH="495000" progId="Equation.DSMT4">
                  <p:embed/>
                  <p:pic>
                    <p:nvPicPr>
                      <p:cNvPr id="22836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4864100"/>
                        <a:ext cx="757237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000" b="1" dirty="0"/>
              <a:t>Κλειστοί τύποι των </a:t>
            </a:r>
            <a:r>
              <a:rPr lang="en-US" sz="2000" b="1" dirty="0"/>
              <a:t>Newton – Cotes</a:t>
            </a:r>
          </a:p>
          <a:p>
            <a:r>
              <a:rPr lang="el-GR" sz="2000" dirty="0"/>
              <a:t>Για            έχουμε:</a:t>
            </a:r>
          </a:p>
          <a:p>
            <a:endParaRPr lang="el-GR" sz="2000" dirty="0"/>
          </a:p>
          <a:p>
            <a:endParaRPr lang="el-GR" sz="2000" dirty="0"/>
          </a:p>
          <a:p>
            <a:endParaRPr lang="el-GR" sz="2000" dirty="0"/>
          </a:p>
          <a:p>
            <a:endParaRPr lang="el-GR" sz="2000" dirty="0"/>
          </a:p>
          <a:p>
            <a:r>
              <a:rPr lang="el-GR" sz="2000" dirty="0"/>
              <a:t>Για            έχουμε:</a:t>
            </a:r>
          </a:p>
          <a:p>
            <a:endParaRPr lang="el-GR" sz="2000" dirty="0"/>
          </a:p>
        </p:txBody>
      </p:sp>
      <p:graphicFrame>
        <p:nvGraphicFramePr>
          <p:cNvPr id="2293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23612"/>
              </p:ext>
            </p:extLst>
          </p:nvPr>
        </p:nvGraphicFramePr>
        <p:xfrm>
          <a:off x="654050" y="2470150"/>
          <a:ext cx="7837488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775040" imgH="495000" progId="Equation.DSMT4">
                  <p:embed/>
                </p:oleObj>
              </mc:Choice>
              <mc:Fallback>
                <p:oleObj name="Equation" r:id="rId2" imgW="4775040" imgH="495000" progId="Equation.DSMT4">
                  <p:embed/>
                  <p:pic>
                    <p:nvPicPr>
                      <p:cNvPr id="22937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50" y="2470150"/>
                        <a:ext cx="7837488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8540611"/>
              </p:ext>
            </p:extLst>
          </p:nvPr>
        </p:nvGraphicFramePr>
        <p:xfrm>
          <a:off x="180975" y="4332288"/>
          <a:ext cx="879475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59320" imgH="495000" progId="Equation.DSMT4">
                  <p:embed/>
                </p:oleObj>
              </mc:Choice>
              <mc:Fallback>
                <p:oleObj name="Equation" r:id="rId4" imgW="5359320" imgH="495000" progId="Equation.DSMT4">
                  <p:embed/>
                  <p:pic>
                    <p:nvPicPr>
                      <p:cNvPr id="22937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" y="4332288"/>
                        <a:ext cx="879475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80" name="Object 4"/>
          <p:cNvGraphicFramePr>
            <a:graphicFrameLocks noChangeAspect="1"/>
          </p:cNvGraphicFramePr>
          <p:nvPr/>
        </p:nvGraphicFramePr>
        <p:xfrm>
          <a:off x="1271550" y="1845006"/>
          <a:ext cx="56197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2720" imgH="177480" progId="Equation.DSMT4">
                  <p:embed/>
                </p:oleObj>
              </mc:Choice>
              <mc:Fallback>
                <p:oleObj name="Equation" r:id="rId6" imgW="342720" imgH="177480" progId="Equation.DSMT4">
                  <p:embed/>
                  <p:pic>
                    <p:nvPicPr>
                      <p:cNvPr id="2293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550" y="1845006"/>
                        <a:ext cx="561975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381" name="Object 5"/>
          <p:cNvGraphicFramePr>
            <a:graphicFrameLocks noChangeAspect="1"/>
          </p:cNvGraphicFramePr>
          <p:nvPr/>
        </p:nvGraphicFramePr>
        <p:xfrm>
          <a:off x="1271550" y="3660775"/>
          <a:ext cx="582612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55320" imgH="177480" progId="Equation.DSMT4">
                  <p:embed/>
                </p:oleObj>
              </mc:Choice>
              <mc:Fallback>
                <p:oleObj name="Equation" r:id="rId8" imgW="355320" imgH="177480" progId="Equation.DSMT4">
                  <p:embed/>
                  <p:pic>
                    <p:nvPicPr>
                      <p:cNvPr id="22938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550" y="3660775"/>
                        <a:ext cx="582612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Ανοικτοί τύποι των </a:t>
            </a:r>
            <a:r>
              <a:rPr lang="en-US" sz="2200" b="1" dirty="0"/>
              <a:t>Newton – Cotes</a:t>
            </a:r>
          </a:p>
          <a:p>
            <a:r>
              <a:rPr lang="el-GR" sz="2200" dirty="0"/>
              <a:t>Οι ανοικτοί τύποι ολοκλήρωσης σχηματίζονται όταν και τα δύο άκρα του διαστήματος ολοκλήρωσης             δεν είναι σημεία παρεμβολής.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Χρησιμοποιώντας τα πολυώνυμα παρεμβολής των προς τα εμπρός διαφορών των </a:t>
            </a:r>
            <a:r>
              <a:rPr lang="en-US" sz="2200" dirty="0"/>
              <a:t>Gregory-Newton, </a:t>
            </a:r>
            <a:r>
              <a:rPr lang="el-GR" sz="2200" dirty="0"/>
              <a:t>που ορίζονται από τα σημεία που βρίσκονται στο διάστημα ολοκλήρωσης με εξαίρεση τα άκρα μπορούμε να βρούμε αντίστοιχους ανοικτούς τύπους.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Δίνουμε τους ανοικτούς τύπους που σχηματίζονται για τιμές</a:t>
            </a:r>
          </a:p>
        </p:txBody>
      </p:sp>
      <p:graphicFrame>
        <p:nvGraphicFramePr>
          <p:cNvPr id="230402" name="Object 2"/>
          <p:cNvGraphicFramePr>
            <a:graphicFrameLocks noChangeAspect="1"/>
          </p:cNvGraphicFramePr>
          <p:nvPr/>
        </p:nvGraphicFramePr>
        <p:xfrm>
          <a:off x="5199080" y="2170977"/>
          <a:ext cx="687388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0880" imgH="253800" progId="Equation.DSMT4">
                  <p:embed/>
                </p:oleObj>
              </mc:Choice>
              <mc:Fallback>
                <p:oleObj name="Equation" r:id="rId2" imgW="380880" imgH="253800" progId="Equation.DSMT4">
                  <p:embed/>
                  <p:pic>
                    <p:nvPicPr>
                      <p:cNvPr id="2304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9080" y="2170977"/>
                        <a:ext cx="687388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0403" name="Object 3"/>
          <p:cNvGraphicFramePr>
            <a:graphicFrameLocks noChangeAspect="1"/>
          </p:cNvGraphicFramePr>
          <p:nvPr/>
        </p:nvGraphicFramePr>
        <p:xfrm>
          <a:off x="7858170" y="3707169"/>
          <a:ext cx="846138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9800" imgH="177480" progId="Equation.DSMT4">
                  <p:embed/>
                </p:oleObj>
              </mc:Choice>
              <mc:Fallback>
                <p:oleObj name="Equation" r:id="rId4" imgW="469800" imgH="177480" progId="Equation.DSMT4">
                  <p:embed/>
                  <p:pic>
                    <p:nvPicPr>
                      <p:cNvPr id="2304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70" y="3707169"/>
                        <a:ext cx="846138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0404" name="Object 4"/>
          <p:cNvGraphicFramePr>
            <a:graphicFrameLocks noChangeAspect="1"/>
          </p:cNvGraphicFramePr>
          <p:nvPr/>
        </p:nvGraphicFramePr>
        <p:xfrm>
          <a:off x="862013" y="4878388"/>
          <a:ext cx="1860550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28520" imgH="203040" progId="Equation.DSMT4">
                  <p:embed/>
                </p:oleObj>
              </mc:Choice>
              <mc:Fallback>
                <p:oleObj name="Equation" r:id="rId6" imgW="1028520" imgH="203040" progId="Equation.DSMT4">
                  <p:embed/>
                  <p:pic>
                    <p:nvPicPr>
                      <p:cNvPr id="2304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4878388"/>
                        <a:ext cx="1860550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Ανοικτοί τύποι των </a:t>
            </a:r>
            <a:r>
              <a:rPr lang="en-US" sz="2200" b="1" dirty="0"/>
              <a:t>Newton – Cotes</a:t>
            </a:r>
          </a:p>
          <a:p>
            <a:r>
              <a:rPr lang="el-GR" sz="2200" dirty="0"/>
              <a:t>Για</a:t>
            </a:r>
            <a:r>
              <a:rPr lang="en-US" sz="2200" dirty="0"/>
              <a:t>           </a:t>
            </a:r>
            <a:r>
              <a:rPr lang="el-GR" sz="2200" dirty="0"/>
              <a:t>έχουμε:</a:t>
            </a:r>
          </a:p>
          <a:p>
            <a:endParaRPr lang="el-GR" sz="2200" dirty="0"/>
          </a:p>
          <a:p>
            <a:pPr>
              <a:buNone/>
            </a:pPr>
            <a:endParaRPr lang="el-GR" sz="2200" dirty="0"/>
          </a:p>
          <a:p>
            <a:pPr>
              <a:spcBef>
                <a:spcPts val="3000"/>
              </a:spcBef>
            </a:pPr>
            <a:r>
              <a:rPr lang="el-GR" sz="2200" dirty="0"/>
              <a:t>Για</a:t>
            </a:r>
            <a:r>
              <a:rPr lang="en-US" sz="2200" dirty="0"/>
              <a:t>           </a:t>
            </a:r>
            <a:r>
              <a:rPr lang="el-GR" sz="2200" dirty="0"/>
              <a:t>έχουμε:</a:t>
            </a:r>
          </a:p>
          <a:p>
            <a:endParaRPr lang="el-GR" sz="2200" dirty="0"/>
          </a:p>
          <a:p>
            <a:pPr>
              <a:buNone/>
            </a:pPr>
            <a:endParaRPr lang="el-GR" sz="2200" dirty="0"/>
          </a:p>
          <a:p>
            <a:pPr>
              <a:buNone/>
            </a:pPr>
            <a:r>
              <a:rPr lang="en-US" sz="2200" dirty="0"/>
              <a:t>	</a:t>
            </a:r>
          </a:p>
          <a:p>
            <a:pPr>
              <a:buNone/>
            </a:pPr>
            <a:r>
              <a:rPr lang="en-US" sz="2200" dirty="0"/>
              <a:t>	</a:t>
            </a:r>
            <a:r>
              <a:rPr lang="el-GR" sz="2200" dirty="0"/>
              <a:t>Ο παραπάνω τύπος αριθμητικής ολοκλήρωσης είναι γνωστός ως </a:t>
            </a:r>
            <a:r>
              <a:rPr lang="el-GR" sz="2200" b="1" dirty="0"/>
              <a:t>τύπος του </a:t>
            </a:r>
            <a:r>
              <a:rPr lang="en-US" sz="2200" b="1" dirty="0"/>
              <a:t>Milne</a:t>
            </a:r>
            <a:r>
              <a:rPr lang="en-US" sz="2200" dirty="0"/>
              <a:t>.</a:t>
            </a:r>
          </a:p>
          <a:p>
            <a:endParaRPr lang="en-US" sz="2200" dirty="0"/>
          </a:p>
        </p:txBody>
      </p:sp>
      <p:graphicFrame>
        <p:nvGraphicFramePr>
          <p:cNvPr id="2314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130087"/>
              </p:ext>
            </p:extLst>
          </p:nvPr>
        </p:nvGraphicFramePr>
        <p:xfrm>
          <a:off x="2171700" y="2354263"/>
          <a:ext cx="480377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66880" imgH="495000" progId="Equation.DSMT4">
                  <p:embed/>
                </p:oleObj>
              </mc:Choice>
              <mc:Fallback>
                <p:oleObj name="Equation" r:id="rId2" imgW="2666880" imgH="495000" progId="Equation.DSMT4">
                  <p:embed/>
                  <p:pic>
                    <p:nvPicPr>
                      <p:cNvPr id="2314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2354263"/>
                        <a:ext cx="480377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4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0245161"/>
              </p:ext>
            </p:extLst>
          </p:nvPr>
        </p:nvGraphicFramePr>
        <p:xfrm>
          <a:off x="1712913" y="3903663"/>
          <a:ext cx="57213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74840" imgH="495000" progId="Equation.DSMT4">
                  <p:embed/>
                </p:oleObj>
              </mc:Choice>
              <mc:Fallback>
                <p:oleObj name="Equation" r:id="rId4" imgW="3174840" imgH="495000" progId="Equation.DSMT4">
                  <p:embed/>
                  <p:pic>
                    <p:nvPicPr>
                      <p:cNvPr id="2314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2913" y="3903663"/>
                        <a:ext cx="572135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428" name="Object 4"/>
          <p:cNvGraphicFramePr>
            <a:graphicFrameLocks noChangeAspect="1"/>
          </p:cNvGraphicFramePr>
          <p:nvPr/>
        </p:nvGraphicFramePr>
        <p:xfrm>
          <a:off x="1276137" y="1881519"/>
          <a:ext cx="61912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2720" imgH="177480" progId="Equation.DSMT4">
                  <p:embed/>
                </p:oleObj>
              </mc:Choice>
              <mc:Fallback>
                <p:oleObj name="Equation" r:id="rId6" imgW="342720" imgH="177480" progId="Equation.DSMT4">
                  <p:embed/>
                  <p:pic>
                    <p:nvPicPr>
                      <p:cNvPr id="2314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6137" y="1881519"/>
                        <a:ext cx="619125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431" name="Object 7"/>
          <p:cNvGraphicFramePr>
            <a:graphicFrameLocks noChangeAspect="1"/>
          </p:cNvGraphicFramePr>
          <p:nvPr/>
        </p:nvGraphicFramePr>
        <p:xfrm>
          <a:off x="1276137" y="3392488"/>
          <a:ext cx="641350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55320" imgH="177480" progId="Equation.DSMT4">
                  <p:embed/>
                </p:oleObj>
              </mc:Choice>
              <mc:Fallback>
                <p:oleObj name="Equation" r:id="rId8" imgW="355320" imgH="177480" progId="Equation.DSMT4">
                  <p:embed/>
                  <p:pic>
                    <p:nvPicPr>
                      <p:cNvPr id="23143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6137" y="3392488"/>
                        <a:ext cx="641350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Newton – Cotes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Ανοικτοί τύποι των </a:t>
            </a:r>
            <a:r>
              <a:rPr lang="en-US" sz="2200" b="1" dirty="0"/>
              <a:t>Newton – Cotes</a:t>
            </a:r>
          </a:p>
          <a:p>
            <a:r>
              <a:rPr lang="el-GR" sz="2200" dirty="0"/>
              <a:t>Για</a:t>
            </a:r>
            <a:r>
              <a:rPr lang="en-US" sz="2200" dirty="0"/>
              <a:t>           </a:t>
            </a:r>
            <a:r>
              <a:rPr lang="el-GR" sz="2200" dirty="0"/>
              <a:t>έχουμε:</a:t>
            </a:r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r>
              <a:rPr lang="el-GR" sz="2200" dirty="0"/>
              <a:t>Για</a:t>
            </a:r>
            <a:r>
              <a:rPr lang="en-US" sz="2200" dirty="0"/>
              <a:t>           </a:t>
            </a:r>
            <a:r>
              <a:rPr lang="el-GR" sz="2200" dirty="0"/>
              <a:t>έχουμε:</a:t>
            </a:r>
          </a:p>
        </p:txBody>
      </p:sp>
      <p:graphicFrame>
        <p:nvGraphicFramePr>
          <p:cNvPr id="232451" name="Object 3"/>
          <p:cNvGraphicFramePr>
            <a:graphicFrameLocks noChangeAspect="1"/>
          </p:cNvGraphicFramePr>
          <p:nvPr/>
        </p:nvGraphicFramePr>
        <p:xfrm>
          <a:off x="1298575" y="1881188"/>
          <a:ext cx="61912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2720" imgH="177480" progId="Equation.DSMT4">
                  <p:embed/>
                </p:oleObj>
              </mc:Choice>
              <mc:Fallback>
                <p:oleObj name="Equation" r:id="rId2" imgW="342720" imgH="177480" progId="Equation.DSMT4">
                  <p:embed/>
                  <p:pic>
                    <p:nvPicPr>
                      <p:cNvPr id="2324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1881188"/>
                        <a:ext cx="619125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2453" name="Object 5"/>
          <p:cNvGraphicFramePr>
            <a:graphicFrameLocks noChangeAspect="1"/>
          </p:cNvGraphicFramePr>
          <p:nvPr/>
        </p:nvGraphicFramePr>
        <p:xfrm>
          <a:off x="1274763" y="3479447"/>
          <a:ext cx="641350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5320" imgH="177480" progId="Equation.DSMT4">
                  <p:embed/>
                </p:oleObj>
              </mc:Choice>
              <mc:Fallback>
                <p:oleObj name="Equation" r:id="rId4" imgW="355320" imgH="177480" progId="Equation.DSMT4">
                  <p:embed/>
                  <p:pic>
                    <p:nvPicPr>
                      <p:cNvPr id="23245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4763" y="3479447"/>
                        <a:ext cx="641350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24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9680240"/>
              </p:ext>
            </p:extLst>
          </p:nvPr>
        </p:nvGraphicFramePr>
        <p:xfrm>
          <a:off x="1379538" y="2406650"/>
          <a:ext cx="638651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43120" imgH="495000" progId="Equation.DSMT4">
                  <p:embed/>
                </p:oleObj>
              </mc:Choice>
              <mc:Fallback>
                <p:oleObj name="Equation" r:id="rId6" imgW="3543120" imgH="495000" progId="Equation.DSMT4">
                  <p:embed/>
                  <p:pic>
                    <p:nvPicPr>
                      <p:cNvPr id="2324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9538" y="2406650"/>
                        <a:ext cx="6386512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24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9293435"/>
              </p:ext>
            </p:extLst>
          </p:nvPr>
        </p:nvGraphicFramePr>
        <p:xfrm>
          <a:off x="749300" y="4013200"/>
          <a:ext cx="7646988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241520" imgH="495000" progId="Equation.DSMT4">
                  <p:embed/>
                </p:oleObj>
              </mc:Choice>
              <mc:Fallback>
                <p:oleObj name="Equation" r:id="rId8" imgW="4241520" imgH="495000" progId="Equation.DSMT4">
                  <p:embed/>
                  <p:pic>
                    <p:nvPicPr>
                      <p:cNvPr id="23245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00" y="4013200"/>
                        <a:ext cx="7646988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Romberg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Έστω ότι θέλουμε να βρούμε μία προσέγγιση για την τιμή του ολοκληρώματος :</a:t>
            </a:r>
          </a:p>
          <a:p>
            <a:endParaRPr lang="el-GR" sz="2200" dirty="0"/>
          </a:p>
          <a:p>
            <a:pPr>
              <a:spcBef>
                <a:spcPts val="3600"/>
              </a:spcBef>
            </a:pPr>
            <a:r>
              <a:rPr lang="el-GR" sz="2200" dirty="0"/>
              <a:t>Υποθέτουμε ότι γνωρίζουμε τις τιμές                    για τα </a:t>
            </a:r>
            <a:r>
              <a:rPr lang="el-GR" sz="2200" dirty="0" err="1"/>
              <a:t>ισαπέχοντα</a:t>
            </a:r>
            <a:r>
              <a:rPr lang="el-GR" sz="2200" dirty="0"/>
              <a:t> σημεία </a:t>
            </a:r>
          </a:p>
          <a:p>
            <a:pPr>
              <a:spcBef>
                <a:spcPts val="2400"/>
              </a:spcBef>
            </a:pPr>
            <a:r>
              <a:rPr lang="el-GR" sz="2200" dirty="0"/>
              <a:t>Συνεπώς, εφαρμόζοντας τον τύπο του τραπεζίου και χρησιμοποιώντας βήμα        μπορούμε να πάρουμε την παρακάτω προσεγγιστική τιμή:</a:t>
            </a:r>
          </a:p>
        </p:txBody>
      </p:sp>
      <p:graphicFrame>
        <p:nvGraphicFramePr>
          <p:cNvPr id="234498" name="Object 2"/>
          <p:cNvGraphicFramePr>
            <a:graphicFrameLocks noChangeAspect="1"/>
          </p:cNvGraphicFramePr>
          <p:nvPr/>
        </p:nvGraphicFramePr>
        <p:xfrm>
          <a:off x="3805238" y="2070093"/>
          <a:ext cx="153352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50680" imgH="469800" progId="Equation.DSMT4">
                  <p:embed/>
                </p:oleObj>
              </mc:Choice>
              <mc:Fallback>
                <p:oleObj name="Equation" r:id="rId2" imgW="850680" imgH="469800" progId="Equation.DSMT4">
                  <p:embed/>
                  <p:pic>
                    <p:nvPicPr>
                      <p:cNvPr id="2344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5238" y="2070093"/>
                        <a:ext cx="1533525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499" name="Object 3"/>
          <p:cNvGraphicFramePr>
            <a:graphicFrameLocks noChangeAspect="1"/>
          </p:cNvGraphicFramePr>
          <p:nvPr/>
        </p:nvGraphicFramePr>
        <p:xfrm>
          <a:off x="5125709" y="2935287"/>
          <a:ext cx="12128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2840" imgH="253800" progId="Equation.DSMT4">
                  <p:embed/>
                </p:oleObj>
              </mc:Choice>
              <mc:Fallback>
                <p:oleObj name="Equation" r:id="rId4" imgW="672840" imgH="253800" progId="Equation.DSMT4">
                  <p:embed/>
                  <p:pic>
                    <p:nvPicPr>
                      <p:cNvPr id="2344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5709" y="2935287"/>
                        <a:ext cx="12128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00" name="Object 4"/>
          <p:cNvGraphicFramePr>
            <a:graphicFrameLocks noChangeAspect="1"/>
          </p:cNvGraphicFramePr>
          <p:nvPr/>
        </p:nvGraphicFramePr>
        <p:xfrm>
          <a:off x="1760499" y="3289128"/>
          <a:ext cx="54165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09600" imgH="253800" progId="Equation.DSMT4">
                  <p:embed/>
                </p:oleObj>
              </mc:Choice>
              <mc:Fallback>
                <p:oleObj name="Equation" r:id="rId6" imgW="3009600" imgH="253800" progId="Equation.DSMT4">
                  <p:embed/>
                  <p:pic>
                    <p:nvPicPr>
                      <p:cNvPr id="2345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0499" y="3289128"/>
                        <a:ext cx="54165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01" name="Object 5"/>
          <p:cNvGraphicFramePr>
            <a:graphicFrameLocks noChangeAspect="1"/>
          </p:cNvGraphicFramePr>
          <p:nvPr/>
        </p:nvGraphicFramePr>
        <p:xfrm>
          <a:off x="3657592" y="4321897"/>
          <a:ext cx="366713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3040" imgH="177480" progId="Equation.DSMT4">
                  <p:embed/>
                </p:oleObj>
              </mc:Choice>
              <mc:Fallback>
                <p:oleObj name="Equation" r:id="rId8" imgW="203040" imgH="177480" progId="Equation.DSMT4">
                  <p:embed/>
                  <p:pic>
                    <p:nvPicPr>
                      <p:cNvPr id="2345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592" y="4321897"/>
                        <a:ext cx="366713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02" name="Object 6"/>
          <p:cNvGraphicFramePr>
            <a:graphicFrameLocks noChangeAspect="1"/>
          </p:cNvGraphicFramePr>
          <p:nvPr/>
        </p:nvGraphicFramePr>
        <p:xfrm>
          <a:off x="2878138" y="4999038"/>
          <a:ext cx="3387725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879560" imgH="495000" progId="Equation.DSMT4">
                  <p:embed/>
                </p:oleObj>
              </mc:Choice>
              <mc:Fallback>
                <p:oleObj name="Equation" r:id="rId10" imgW="1879560" imgH="495000" progId="Equation.DSMT4">
                  <p:embed/>
                  <p:pic>
                    <p:nvPicPr>
                      <p:cNvPr id="23450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8138" y="4999038"/>
                        <a:ext cx="3387725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Romberg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Αν χρησιμοποιήσουμε το βήμα      θα πάρουμε την ακόλουθη προσέγγιση: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1200"/>
              </a:spcBef>
              <a:buNone/>
            </a:pPr>
            <a:r>
              <a:rPr lang="el-GR" sz="2200" dirty="0"/>
              <a:t>	η οποία μπορεί να γραφεί ως ακολούθως: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1800"/>
              </a:spcBef>
            </a:pPr>
            <a:r>
              <a:rPr lang="el-GR" sz="2200" dirty="0"/>
              <a:t>Αν χρησιμοποιήσουμε τον παρακάτω γραμμικό συνδυασμό των προσεγγίσεων                 θα έχουμε:</a:t>
            </a:r>
          </a:p>
          <a:p>
            <a:endParaRPr lang="el-GR" sz="2200" dirty="0"/>
          </a:p>
        </p:txBody>
      </p:sp>
      <p:graphicFrame>
        <p:nvGraphicFramePr>
          <p:cNvPr id="235522" name="Object 2"/>
          <p:cNvGraphicFramePr>
            <a:graphicFrameLocks noChangeAspect="1"/>
          </p:cNvGraphicFramePr>
          <p:nvPr/>
        </p:nvGraphicFramePr>
        <p:xfrm>
          <a:off x="4487864" y="1468587"/>
          <a:ext cx="230188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77480" progId="Equation.DSMT4">
                  <p:embed/>
                </p:oleObj>
              </mc:Choice>
              <mc:Fallback>
                <p:oleObj name="Equation" r:id="rId2" imgW="126720" imgH="177480" progId="Equation.DSMT4">
                  <p:embed/>
                  <p:pic>
                    <p:nvPicPr>
                      <p:cNvPr id="2355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7864" y="1468587"/>
                        <a:ext cx="230188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3" name="Object 3"/>
          <p:cNvGraphicFramePr>
            <a:graphicFrameLocks noChangeAspect="1"/>
          </p:cNvGraphicFramePr>
          <p:nvPr/>
        </p:nvGraphicFramePr>
        <p:xfrm>
          <a:off x="2374900" y="2187558"/>
          <a:ext cx="439420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38280" imgH="495000" progId="Equation.DSMT4">
                  <p:embed/>
                </p:oleObj>
              </mc:Choice>
              <mc:Fallback>
                <p:oleObj name="Equation" r:id="rId4" imgW="2438280" imgH="495000" progId="Equation.DSMT4">
                  <p:embed/>
                  <p:pic>
                    <p:nvPicPr>
                      <p:cNvPr id="2355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4900" y="2187558"/>
                        <a:ext cx="439420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4" name="Object 4"/>
          <p:cNvGraphicFramePr>
            <a:graphicFrameLocks noChangeAspect="1"/>
          </p:cNvGraphicFramePr>
          <p:nvPr/>
        </p:nvGraphicFramePr>
        <p:xfrm>
          <a:off x="2513013" y="3538539"/>
          <a:ext cx="411797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0" imgH="495000" progId="Equation.DSMT4">
                  <p:embed/>
                </p:oleObj>
              </mc:Choice>
              <mc:Fallback>
                <p:oleObj name="Equation" r:id="rId6" imgW="2286000" imgH="495000" progId="Equation.DSMT4">
                  <p:embed/>
                  <p:pic>
                    <p:nvPicPr>
                      <p:cNvPr id="2355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3013" y="3538539"/>
                        <a:ext cx="411797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5" name="Object 5"/>
          <p:cNvGraphicFramePr>
            <a:graphicFrameLocks noChangeAspect="1"/>
          </p:cNvGraphicFramePr>
          <p:nvPr/>
        </p:nvGraphicFramePr>
        <p:xfrm>
          <a:off x="2592374" y="4783338"/>
          <a:ext cx="957262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33160" imgH="228600" progId="Equation.DSMT4">
                  <p:embed/>
                </p:oleObj>
              </mc:Choice>
              <mc:Fallback>
                <p:oleObj name="Equation" r:id="rId8" imgW="533160" imgH="228600" progId="Equation.DSMT4">
                  <p:embed/>
                  <p:pic>
                    <p:nvPicPr>
                      <p:cNvPr id="2355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2374" y="4783338"/>
                        <a:ext cx="957262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6" name="Object 6"/>
          <p:cNvGraphicFramePr>
            <a:graphicFrameLocks noChangeAspect="1"/>
          </p:cNvGraphicFramePr>
          <p:nvPr/>
        </p:nvGraphicFramePr>
        <p:xfrm>
          <a:off x="2283619" y="5338763"/>
          <a:ext cx="4576763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539800" imgH="419040" progId="Equation.DSMT4">
                  <p:embed/>
                </p:oleObj>
              </mc:Choice>
              <mc:Fallback>
                <p:oleObj name="Equation" r:id="rId10" imgW="2539800" imgH="419040" progId="Equation.DSMT4">
                  <p:embed/>
                  <p:pic>
                    <p:nvPicPr>
                      <p:cNvPr id="2355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3619" y="5338763"/>
                        <a:ext cx="4576763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Romberg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Από την τελευταία σχέση μπορούμε να πάρουμε ότι: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2400"/>
              </a:spcBef>
            </a:pPr>
            <a:r>
              <a:rPr lang="el-GR" sz="2200" dirty="0"/>
              <a:t>Το σφάλμα αποκοπής του κανόνα του τραπεζίου:</a:t>
            </a:r>
          </a:p>
          <a:p>
            <a:pPr>
              <a:spcBef>
                <a:spcPts val="1200"/>
              </a:spcBef>
            </a:pPr>
            <a:endParaRPr lang="el-GR" sz="2200" dirty="0"/>
          </a:p>
          <a:p>
            <a:pPr>
              <a:spcBef>
                <a:spcPts val="3600"/>
              </a:spcBef>
              <a:buNone/>
            </a:pPr>
            <a:r>
              <a:rPr lang="el-GR" sz="2200" dirty="0"/>
              <a:t>	είναι περίπου ανάλογο του     , ενώ το σφάλμα αποκοπής του τύπου του </a:t>
            </a:r>
            <a:r>
              <a:rPr lang="en-US" sz="2200" dirty="0"/>
              <a:t>Simpson:</a:t>
            </a:r>
          </a:p>
          <a:p>
            <a:pPr>
              <a:spcBef>
                <a:spcPts val="1200"/>
              </a:spcBef>
              <a:buNone/>
            </a:pPr>
            <a:r>
              <a:rPr lang="el-GR" sz="2200" dirty="0"/>
              <a:t>	</a:t>
            </a:r>
          </a:p>
          <a:p>
            <a:pPr>
              <a:spcBef>
                <a:spcPts val="3000"/>
              </a:spcBef>
              <a:buNone/>
            </a:pPr>
            <a:r>
              <a:rPr lang="el-GR" sz="2200" dirty="0"/>
              <a:t>	είναι περίπου ανάλογο του </a:t>
            </a:r>
          </a:p>
        </p:txBody>
      </p:sp>
      <p:graphicFrame>
        <p:nvGraphicFramePr>
          <p:cNvPr id="236546" name="Object 2"/>
          <p:cNvGraphicFramePr>
            <a:graphicFrameLocks noChangeAspect="1"/>
          </p:cNvGraphicFramePr>
          <p:nvPr/>
        </p:nvGraphicFramePr>
        <p:xfrm>
          <a:off x="2605088" y="1989128"/>
          <a:ext cx="3933825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84120" imgH="393480" progId="Equation.DSMT4">
                  <p:embed/>
                </p:oleObj>
              </mc:Choice>
              <mc:Fallback>
                <p:oleObj name="Equation" r:id="rId2" imgW="2184120" imgH="393480" progId="Equation.DSMT4">
                  <p:embed/>
                  <p:pic>
                    <p:nvPicPr>
                      <p:cNvPr id="2365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5088" y="1989128"/>
                        <a:ext cx="3933825" cy="70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47" name="Object 3"/>
          <p:cNvGraphicFramePr>
            <a:graphicFrameLocks noChangeAspect="1"/>
          </p:cNvGraphicFramePr>
          <p:nvPr/>
        </p:nvGraphicFramePr>
        <p:xfrm>
          <a:off x="2730500" y="3378200"/>
          <a:ext cx="368300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44440" imgH="393480" progId="Equation.DSMT4">
                  <p:embed/>
                </p:oleObj>
              </mc:Choice>
              <mc:Fallback>
                <p:oleObj name="Equation" r:id="rId4" imgW="2044440" imgH="393480" progId="Equation.DSMT4">
                  <p:embed/>
                  <p:pic>
                    <p:nvPicPr>
                      <p:cNvPr id="23654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0" y="3378200"/>
                        <a:ext cx="3683000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5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graphicFrame>
        <p:nvGraphicFramePr>
          <p:cNvPr id="236548" name="Object 4"/>
          <p:cNvGraphicFramePr>
            <a:graphicFrameLocks noChangeAspect="1"/>
          </p:cNvGraphicFramePr>
          <p:nvPr/>
        </p:nvGraphicFramePr>
        <p:xfrm>
          <a:off x="2770188" y="4926033"/>
          <a:ext cx="3603625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44440" imgH="393480" progId="Equation.DSMT4">
                  <p:embed/>
                </p:oleObj>
              </mc:Choice>
              <mc:Fallback>
                <p:oleObj name="Equation" r:id="rId6" imgW="2044440" imgH="393480" progId="Equation.DSMT4">
                  <p:embed/>
                  <p:pic>
                    <p:nvPicPr>
                      <p:cNvPr id="2365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0188" y="4926033"/>
                        <a:ext cx="3603625" cy="704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50" name="Object 6"/>
          <p:cNvGraphicFramePr>
            <a:graphicFrameLocks noChangeAspect="1"/>
          </p:cNvGraphicFramePr>
          <p:nvPr/>
        </p:nvGraphicFramePr>
        <p:xfrm>
          <a:off x="4032247" y="4159260"/>
          <a:ext cx="32067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480" imgH="203040" progId="Equation.DSMT4">
                  <p:embed/>
                </p:oleObj>
              </mc:Choice>
              <mc:Fallback>
                <p:oleObj name="Equation" r:id="rId8" imgW="177480" imgH="203040" progId="Equation.DSMT4">
                  <p:embed/>
                  <p:pic>
                    <p:nvPicPr>
                      <p:cNvPr id="23655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47" y="4159260"/>
                        <a:ext cx="320675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51" name="Object 7"/>
          <p:cNvGraphicFramePr>
            <a:graphicFrameLocks noChangeAspect="1"/>
          </p:cNvGraphicFramePr>
          <p:nvPr/>
        </p:nvGraphicFramePr>
        <p:xfrm>
          <a:off x="4046712" y="5691224"/>
          <a:ext cx="390525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5640" imgH="203040" progId="Equation.DSMT4">
                  <p:embed/>
                </p:oleObj>
              </mc:Choice>
              <mc:Fallback>
                <p:oleObj name="Equation" r:id="rId10" imgW="215640" imgH="203040" progId="Equation.DSMT4">
                  <p:embed/>
                  <p:pic>
                    <p:nvPicPr>
                      <p:cNvPr id="23655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6712" y="5691224"/>
                        <a:ext cx="390525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Romberg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Έτσι, χρησιμοποιώντας ένα γραμμικό συνδυασμό δύο προσεγγίσεων με τάξη ακρίβειας               μπορούμε να βρούμε μία προσέγγιση του ολοκληρώματος με τάξη ακρίβειας </a:t>
            </a:r>
          </a:p>
          <a:p>
            <a:pPr>
              <a:spcBef>
                <a:spcPts val="1800"/>
              </a:spcBef>
            </a:pPr>
            <a:r>
              <a:rPr lang="el-GR" sz="2200" dirty="0"/>
              <a:t>Αφού χρησιμοποιήσαμε έναν τύπο του οποίου το σφάλμα αποκοπής είναι ανάλογο του        τότε οι προσεγγιστικές τιμές 	   θα έχουν σφάλματα:</a:t>
            </a:r>
          </a:p>
          <a:p>
            <a:endParaRPr lang="el-GR" sz="2200" dirty="0"/>
          </a:p>
          <a:p>
            <a:pPr>
              <a:spcBef>
                <a:spcPts val="1200"/>
              </a:spcBef>
              <a:buNone/>
            </a:pPr>
            <a:r>
              <a:rPr lang="el-GR" sz="2200" dirty="0"/>
              <a:t>	για κάποια σταθερά </a:t>
            </a:r>
          </a:p>
          <a:p>
            <a:pPr>
              <a:spcBef>
                <a:spcPts val="1800"/>
              </a:spcBef>
            </a:pPr>
            <a:r>
              <a:rPr lang="el-GR" sz="2200" dirty="0"/>
              <a:t>Από τα παραπάνω προκύπτει:</a:t>
            </a:r>
          </a:p>
          <a:p>
            <a:endParaRPr lang="el-GR" sz="2200" dirty="0"/>
          </a:p>
        </p:txBody>
      </p:sp>
      <p:graphicFrame>
        <p:nvGraphicFramePr>
          <p:cNvPr id="237569" name="Object 1"/>
          <p:cNvGraphicFramePr>
            <a:graphicFrameLocks noChangeAspect="1"/>
          </p:cNvGraphicFramePr>
          <p:nvPr/>
        </p:nvGraphicFramePr>
        <p:xfrm>
          <a:off x="4718052" y="1744110"/>
          <a:ext cx="8921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95000" imgH="279360" progId="Equation.DSMT4">
                  <p:embed/>
                </p:oleObj>
              </mc:Choice>
              <mc:Fallback>
                <p:oleObj name="Equation" r:id="rId2" imgW="495000" imgH="279360" progId="Equation.DSMT4">
                  <p:embed/>
                  <p:pic>
                    <p:nvPicPr>
                      <p:cNvPr id="237569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8052" y="1744110"/>
                        <a:ext cx="892175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0" name="Object 2"/>
          <p:cNvGraphicFramePr>
            <a:graphicFrameLocks noChangeAspect="1"/>
          </p:cNvGraphicFramePr>
          <p:nvPr/>
        </p:nvGraphicFramePr>
        <p:xfrm>
          <a:off x="6804067" y="2075373"/>
          <a:ext cx="871538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400" imgH="279360" progId="Equation.DSMT4">
                  <p:embed/>
                </p:oleObj>
              </mc:Choice>
              <mc:Fallback>
                <p:oleObj name="Equation" r:id="rId4" imgW="482400" imgH="279360" progId="Equation.DSMT4">
                  <p:embed/>
                  <p:pic>
                    <p:nvPicPr>
                      <p:cNvPr id="2375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67" y="2075373"/>
                        <a:ext cx="871538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1" name="Object 3"/>
          <p:cNvGraphicFramePr>
            <a:graphicFrameLocks noChangeAspect="1"/>
          </p:cNvGraphicFramePr>
          <p:nvPr/>
        </p:nvGraphicFramePr>
        <p:xfrm>
          <a:off x="4233863" y="2997377"/>
          <a:ext cx="411163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" imgH="215640" progId="Equation.DSMT4">
                  <p:embed/>
                </p:oleObj>
              </mc:Choice>
              <mc:Fallback>
                <p:oleObj name="Equation" r:id="rId6" imgW="228600" imgH="215640" progId="Equation.DSMT4">
                  <p:embed/>
                  <p:pic>
                    <p:nvPicPr>
                      <p:cNvPr id="2375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3863" y="2997377"/>
                        <a:ext cx="411163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2" name="Object 4"/>
          <p:cNvGraphicFramePr>
            <a:graphicFrameLocks noChangeAspect="1"/>
          </p:cNvGraphicFramePr>
          <p:nvPr/>
        </p:nvGraphicFramePr>
        <p:xfrm>
          <a:off x="875544" y="3346454"/>
          <a:ext cx="7302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6080" imgH="228600" progId="Equation.DSMT4">
                  <p:embed/>
                </p:oleObj>
              </mc:Choice>
              <mc:Fallback>
                <p:oleObj name="Equation" r:id="rId8" imgW="406080" imgH="228600" progId="Equation.DSMT4">
                  <p:embed/>
                  <p:pic>
                    <p:nvPicPr>
                      <p:cNvPr id="2375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5544" y="3346454"/>
                        <a:ext cx="73025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37573" name="Object 5"/>
              <p:cNvSpPr txBox="1"/>
              <p:nvPr/>
            </p:nvSpPr>
            <p:spPr bwMode="auto">
              <a:xfrm>
                <a:off x="3217863" y="3794125"/>
                <a:ext cx="2708275" cy="434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37573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7863" y="3794125"/>
                <a:ext cx="2708275" cy="434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37574" name="Object 6"/>
          <p:cNvGraphicFramePr>
            <a:graphicFrameLocks noChangeAspect="1"/>
          </p:cNvGraphicFramePr>
          <p:nvPr/>
        </p:nvGraphicFramePr>
        <p:xfrm>
          <a:off x="3260710" y="4327890"/>
          <a:ext cx="252413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680" imgH="139680" progId="Equation.DSMT4">
                  <p:embed/>
                </p:oleObj>
              </mc:Choice>
              <mc:Fallback>
                <p:oleObj name="Equation" r:id="rId11" imgW="139680" imgH="139680" progId="Equation.DSMT4">
                  <p:embed/>
                  <p:pic>
                    <p:nvPicPr>
                      <p:cNvPr id="23757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0710" y="4327890"/>
                        <a:ext cx="252413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5" name="Object 7"/>
          <p:cNvGraphicFramePr>
            <a:graphicFrameLocks noChangeAspect="1"/>
          </p:cNvGraphicFramePr>
          <p:nvPr/>
        </p:nvGraphicFramePr>
        <p:xfrm>
          <a:off x="4079875" y="5218137"/>
          <a:ext cx="98425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545760" imgH="393480" progId="Equation.DSMT4">
                  <p:embed/>
                </p:oleObj>
              </mc:Choice>
              <mc:Fallback>
                <p:oleObj name="Equation" r:id="rId13" imgW="545760" imgH="393480" progId="Equation.DSMT4">
                  <p:embed/>
                  <p:pic>
                    <p:nvPicPr>
                      <p:cNvPr id="23757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75" y="5218137"/>
                        <a:ext cx="984250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Romberg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856230"/>
          </a:xfrm>
        </p:spPr>
        <p:txBody>
          <a:bodyPr>
            <a:normAutofit/>
          </a:bodyPr>
          <a:lstStyle/>
          <a:p>
            <a:r>
              <a:rPr lang="el-GR" sz="2000" dirty="0"/>
              <a:t>Θεωρώντας ότι η τιμή του ολοκληρώματος      δίνεται από την προσεγγιστική τιμή συν το αντίστοιχο σφάλμα μπορούμε να σχηματίσουμε το παρακάτω σύστημα εξισώσεων:</a:t>
            </a:r>
          </a:p>
          <a:p>
            <a:endParaRPr lang="el-GR" sz="2000" dirty="0"/>
          </a:p>
          <a:p>
            <a:endParaRPr lang="el-GR" sz="2000" dirty="0"/>
          </a:p>
          <a:p>
            <a:pPr>
              <a:spcBef>
                <a:spcPts val="1800"/>
              </a:spcBef>
            </a:pPr>
            <a:r>
              <a:rPr lang="el-GR" sz="2000" dirty="0"/>
              <a:t>Αφαιρώντας κατά μέλη τις δύο παραπάνω εξισώσεις προκύπτει:</a:t>
            </a:r>
          </a:p>
          <a:p>
            <a:pPr>
              <a:spcBef>
                <a:spcPts val="5400"/>
              </a:spcBef>
            </a:pPr>
            <a:r>
              <a:rPr lang="el-GR" sz="2000" dirty="0"/>
              <a:t>Αντικαθιστώντας το      στη Σχέση (5) του παραπάνω συστήματος έχουμε ότι:</a:t>
            </a:r>
          </a:p>
          <a:p>
            <a:pPr>
              <a:spcBef>
                <a:spcPts val="5400"/>
              </a:spcBef>
              <a:buNone/>
            </a:pPr>
            <a:r>
              <a:rPr lang="el-GR" sz="2000" dirty="0"/>
              <a:t>	που εκφράζει το γραμμικό συνδυασμό που χρησιμοποιήσαμε. </a:t>
            </a:r>
          </a:p>
        </p:txBody>
      </p:sp>
      <p:graphicFrame>
        <p:nvGraphicFramePr>
          <p:cNvPr id="239618" name="Object 2"/>
          <p:cNvGraphicFramePr>
            <a:graphicFrameLocks noChangeAspect="1"/>
          </p:cNvGraphicFramePr>
          <p:nvPr/>
        </p:nvGraphicFramePr>
        <p:xfrm>
          <a:off x="5422914" y="1479876"/>
          <a:ext cx="207963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64880" progId="Equation.DSMT4">
                  <p:embed/>
                </p:oleObj>
              </mc:Choice>
              <mc:Fallback>
                <p:oleObj name="Equation" r:id="rId2" imgW="126720" imgH="164880" progId="Equation.DSMT4">
                  <p:embed/>
                  <p:pic>
                    <p:nvPicPr>
                      <p:cNvPr id="2396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2914" y="1479876"/>
                        <a:ext cx="207963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19" name="Object 3"/>
          <p:cNvGraphicFramePr>
            <a:graphicFrameLocks noChangeAspect="1"/>
          </p:cNvGraphicFramePr>
          <p:nvPr/>
        </p:nvGraphicFramePr>
        <p:xfrm>
          <a:off x="3802857" y="2487611"/>
          <a:ext cx="1538287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39600" imgH="507960" progId="Equation.DSMT4">
                  <p:embed/>
                </p:oleObj>
              </mc:Choice>
              <mc:Fallback>
                <p:oleObj name="Equation" r:id="rId4" imgW="939600" imgH="507960" progId="Equation.DSMT4">
                  <p:embed/>
                  <p:pic>
                    <p:nvPicPr>
                      <p:cNvPr id="23961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2857" y="2487611"/>
                        <a:ext cx="1538287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20" name="Object 4"/>
          <p:cNvGraphicFramePr>
            <a:graphicFrameLocks noChangeAspect="1"/>
          </p:cNvGraphicFramePr>
          <p:nvPr/>
        </p:nvGraphicFramePr>
        <p:xfrm>
          <a:off x="2251075" y="3684591"/>
          <a:ext cx="46418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19160" imgH="393480" progId="Equation.DSMT4">
                  <p:embed/>
                </p:oleObj>
              </mc:Choice>
              <mc:Fallback>
                <p:oleObj name="Equation" r:id="rId6" imgW="2819160" imgH="393480" progId="Equation.DSMT4">
                  <p:embed/>
                  <p:pic>
                    <p:nvPicPr>
                      <p:cNvPr id="2396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1075" y="3684591"/>
                        <a:ext cx="464185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21" name="Object 5"/>
          <p:cNvGraphicFramePr>
            <a:graphicFrameLocks noChangeAspect="1"/>
          </p:cNvGraphicFramePr>
          <p:nvPr/>
        </p:nvGraphicFramePr>
        <p:xfrm>
          <a:off x="2987657" y="4311309"/>
          <a:ext cx="269875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4880" imgH="228600" progId="Equation.DSMT4">
                  <p:embed/>
                </p:oleObj>
              </mc:Choice>
              <mc:Fallback>
                <p:oleObj name="Equation" r:id="rId8" imgW="164880" imgH="228600" progId="Equation.DSMT4">
                  <p:embed/>
                  <p:pic>
                    <p:nvPicPr>
                      <p:cNvPr id="2396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57" y="4311309"/>
                        <a:ext cx="269875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22" name="Object 6"/>
          <p:cNvGraphicFramePr>
            <a:graphicFrameLocks noChangeAspect="1"/>
          </p:cNvGraphicFramePr>
          <p:nvPr/>
        </p:nvGraphicFramePr>
        <p:xfrm>
          <a:off x="3097213" y="4889520"/>
          <a:ext cx="2949575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803240" imgH="393480" progId="Equation.DSMT4">
                  <p:embed/>
                </p:oleObj>
              </mc:Choice>
              <mc:Fallback>
                <p:oleObj name="Equation" r:id="rId10" imgW="1803240" imgH="393480" progId="Equation.DSMT4">
                  <p:embed/>
                  <p:pic>
                    <p:nvPicPr>
                      <p:cNvPr id="2396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7213" y="4889520"/>
                        <a:ext cx="2949575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Romberg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Παρατηρούμε ότι η σύγκριση των δύο αποτελεσμάτων                  δίνει μία εκτίμηση του υπόλοιπου σφάλματος που μπορεί να χρησιμοποιηθεί ως διόρθωση στην προσεγγιστική τιμή</a:t>
            </a:r>
          </a:p>
          <a:p>
            <a:pPr>
              <a:spcBef>
                <a:spcPts val="2400"/>
              </a:spcBef>
            </a:pPr>
            <a:r>
              <a:rPr lang="el-GR" sz="2200" dirty="0"/>
              <a:t>Επομένως, αν ο τύπος που χρησιμοποιούμε έχει σφάλμα ανάλογο του                         τότε ισχύει ότι: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3000"/>
              </a:spcBef>
              <a:buNone/>
            </a:pPr>
            <a:r>
              <a:rPr lang="el-GR" sz="2200" dirty="0"/>
              <a:t>	όπου ο παραπάνω τύπος δίνει μία νέα τιμή για το ολοκλήρωμα       με σφάλμα ανάλογο του   </a:t>
            </a:r>
          </a:p>
        </p:txBody>
      </p:sp>
      <p:graphicFrame>
        <p:nvGraphicFramePr>
          <p:cNvPr id="240642" name="Object 2"/>
          <p:cNvGraphicFramePr>
            <a:graphicFrameLocks noChangeAspect="1"/>
          </p:cNvGraphicFramePr>
          <p:nvPr/>
        </p:nvGraphicFramePr>
        <p:xfrm>
          <a:off x="7237449" y="1452006"/>
          <a:ext cx="7302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6080" imgH="228600" progId="Equation.DSMT4">
                  <p:embed/>
                </p:oleObj>
              </mc:Choice>
              <mc:Fallback>
                <p:oleObj name="Equation" r:id="rId2" imgW="406080" imgH="228600" progId="Equation.DSMT4">
                  <p:embed/>
                  <p:pic>
                    <p:nvPicPr>
                      <p:cNvPr id="2406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7449" y="1452006"/>
                        <a:ext cx="73025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0643" name="Object 3"/>
          <p:cNvGraphicFramePr>
            <a:graphicFrameLocks noChangeAspect="1"/>
          </p:cNvGraphicFramePr>
          <p:nvPr/>
        </p:nvGraphicFramePr>
        <p:xfrm>
          <a:off x="7200936" y="2134464"/>
          <a:ext cx="36353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3040" imgH="228600" progId="Equation.DSMT4">
                  <p:embed/>
                </p:oleObj>
              </mc:Choice>
              <mc:Fallback>
                <p:oleObj name="Equation" r:id="rId4" imgW="203040" imgH="228600" progId="Equation.DSMT4">
                  <p:embed/>
                  <p:pic>
                    <p:nvPicPr>
                      <p:cNvPr id="2406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936" y="2134464"/>
                        <a:ext cx="363538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0644" name="Object 4"/>
          <p:cNvGraphicFramePr>
            <a:graphicFrameLocks noChangeAspect="1"/>
          </p:cNvGraphicFramePr>
          <p:nvPr/>
        </p:nvGraphicFramePr>
        <p:xfrm>
          <a:off x="1373164" y="3079574"/>
          <a:ext cx="148272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25480" imgH="228600" progId="Equation.DSMT4">
                  <p:embed/>
                </p:oleObj>
              </mc:Choice>
              <mc:Fallback>
                <p:oleObj name="Equation" r:id="rId6" imgW="825480" imgH="228600" progId="Equation.DSMT4">
                  <p:embed/>
                  <p:pic>
                    <p:nvPicPr>
                      <p:cNvPr id="2406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3164" y="3079574"/>
                        <a:ext cx="1482725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40645" name="Object 5"/>
              <p:cNvSpPr txBox="1"/>
              <p:nvPr/>
            </p:nvSpPr>
            <p:spPr bwMode="auto">
              <a:xfrm>
                <a:off x="2865438" y="3659188"/>
                <a:ext cx="3414712" cy="755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≃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0645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65438" y="3659188"/>
                <a:ext cx="3414712" cy="7556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0646" name="Object 6"/>
          <p:cNvGraphicFramePr>
            <a:graphicFrameLocks noChangeAspect="1"/>
          </p:cNvGraphicFramePr>
          <p:nvPr/>
        </p:nvGraphicFramePr>
        <p:xfrm>
          <a:off x="8175677" y="4647515"/>
          <a:ext cx="230188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0" imgH="164880" progId="Equation.DSMT4">
                  <p:embed/>
                </p:oleObj>
              </mc:Choice>
              <mc:Fallback>
                <p:oleObj name="Equation" r:id="rId9" imgW="126720" imgH="164880" progId="Equation.DSMT4">
                  <p:embed/>
                  <p:pic>
                    <p:nvPicPr>
                      <p:cNvPr id="24064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77" y="4647515"/>
                        <a:ext cx="230188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0647" name="Object 7"/>
          <p:cNvGraphicFramePr>
            <a:graphicFrameLocks noChangeAspect="1"/>
          </p:cNvGraphicFramePr>
          <p:nvPr/>
        </p:nvGraphicFramePr>
        <p:xfrm>
          <a:off x="3732201" y="4939968"/>
          <a:ext cx="7127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93480" imgH="203040" progId="Equation.DSMT4">
                  <p:embed/>
                </p:oleObj>
              </mc:Choice>
              <mc:Fallback>
                <p:oleObj name="Equation" r:id="rId11" imgW="393480" imgH="203040" progId="Equation.DSMT4">
                  <p:embed/>
                  <p:pic>
                    <p:nvPicPr>
                      <p:cNvPr id="24064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2201" y="4939968"/>
                        <a:ext cx="712788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Romberg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200" dirty="0"/>
              <a:t>Η διαδικασία αυτή είναι γνωστή ως </a:t>
            </a:r>
            <a:r>
              <a:rPr lang="el-GR" sz="2200" b="1" dirty="0"/>
              <a:t>διαδικασία του </a:t>
            </a:r>
            <a:r>
              <a:rPr lang="en-US" sz="2200" b="1" dirty="0"/>
              <a:t>Richardson</a:t>
            </a:r>
            <a:r>
              <a:rPr lang="en-US" sz="2200" dirty="0"/>
              <a:t>.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Με βάση τη διαδικασία του </a:t>
            </a:r>
            <a:r>
              <a:rPr lang="en-US" sz="2200" dirty="0"/>
              <a:t>Richardson </a:t>
            </a:r>
            <a:r>
              <a:rPr lang="el-GR" sz="2200" dirty="0"/>
              <a:t>μπορούμε να δώσουμε μία επαναληπτική μέθοδο για την κατασκευή διαφόρων ακολουθιών οι οποίες συγκλίνουν στην τιμή του ολοκληρώματος.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Η μέθοδος αυτή είναι γνωστή ως </a:t>
            </a:r>
            <a:r>
              <a:rPr lang="el-GR" sz="2200" b="1" dirty="0"/>
              <a:t>μέθοδος του</a:t>
            </a:r>
            <a:r>
              <a:rPr lang="en-US" sz="2200" b="1" dirty="0"/>
              <a:t> Romberg</a:t>
            </a:r>
            <a:r>
              <a:rPr lang="en-US" sz="2200" dirty="0"/>
              <a:t>.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Η ολοκλήρωση κατά </a:t>
            </a:r>
            <a:r>
              <a:rPr lang="en-US" sz="2200" dirty="0"/>
              <a:t>Romberg </a:t>
            </a:r>
            <a:r>
              <a:rPr lang="el-GR" sz="2200" dirty="0"/>
              <a:t>συνίσταται στην επαναληπτική εφαρμογή της διαδικασίας του </a:t>
            </a:r>
            <a:r>
              <a:rPr lang="en-US" sz="2200" dirty="0"/>
              <a:t>Richardson, </a:t>
            </a:r>
            <a:r>
              <a:rPr lang="el-GR" sz="2200" dirty="0"/>
              <a:t>στους γενικευμένους κανόνες των </a:t>
            </a:r>
            <a:r>
              <a:rPr lang="en-US" sz="2200" dirty="0"/>
              <a:t>Newton-Cotes </a:t>
            </a:r>
            <a:r>
              <a:rPr lang="el-GR" sz="2200" dirty="0"/>
              <a:t>και συνήθως στο γενικευμένο κανόνα του τραπεζίου.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Η επαναληπτική αυτή εφαρμογή συντελεί στη συνεχή μείωση του σφάλματος εφαρμόζοντας τον τύπο (7). </a:t>
            </a:r>
            <a:r>
              <a:rPr lang="en-US" sz="2200" dirty="0"/>
              <a:t>  </a:t>
            </a:r>
            <a:endParaRPr lang="el-GR" sz="2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Romberg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856230"/>
          </a:xfrm>
        </p:spPr>
        <p:txBody>
          <a:bodyPr>
            <a:normAutofit lnSpcReduction="10000"/>
          </a:bodyPr>
          <a:lstStyle/>
          <a:p>
            <a:r>
              <a:rPr lang="el-GR" sz="2000" dirty="0"/>
              <a:t>Έστω ότι εφαρμόζοντας τον κανόνα του τραπεζίου με συνεχή υποδιπλασιασμό του βήματος      παίρνουμε τις τιμές:</a:t>
            </a:r>
          </a:p>
          <a:p>
            <a:endParaRPr lang="el-GR" sz="2000" dirty="0"/>
          </a:p>
          <a:p>
            <a:pPr>
              <a:spcBef>
                <a:spcPts val="1800"/>
              </a:spcBef>
            </a:pPr>
            <a:r>
              <a:rPr lang="el-GR" sz="2000" dirty="0"/>
              <a:t>Το σφάλμα σε αυτή την περίπτωση είναι ανάλογο του </a:t>
            </a:r>
          </a:p>
          <a:p>
            <a:pPr>
              <a:spcBef>
                <a:spcPts val="1800"/>
              </a:spcBef>
            </a:pPr>
            <a:r>
              <a:rPr lang="el-GR" sz="2000" dirty="0"/>
              <a:t>Επομένως, με εφαρμογή του τύπου (7) με             σε κάθε ζεύγος διαδοχικών τιμών                                       παίρνουμε τις τιμές:</a:t>
            </a:r>
          </a:p>
          <a:p>
            <a:endParaRPr lang="el-GR" sz="2000" dirty="0"/>
          </a:p>
          <a:p>
            <a:pPr>
              <a:spcBef>
                <a:spcPts val="1800"/>
              </a:spcBef>
            </a:pPr>
            <a:r>
              <a:rPr lang="el-GR" sz="2000" dirty="0"/>
              <a:t>Επειδή, όμως, το σφάλμα είναι ανάλογο του        μπορούμε να εφαρμόσουμε τον τύπο (7) με             σε κάθε ζεύγος διαδοχικών τιμών   		           και να πάρουμε τις τιμές:</a:t>
            </a:r>
          </a:p>
          <a:p>
            <a:pPr>
              <a:spcBef>
                <a:spcPts val="1200"/>
              </a:spcBef>
            </a:pPr>
            <a:endParaRPr lang="el-GR" sz="2000" dirty="0"/>
          </a:p>
          <a:p>
            <a:pPr>
              <a:spcBef>
                <a:spcPts val="1800"/>
              </a:spcBef>
            </a:pPr>
            <a:r>
              <a:rPr lang="el-GR" sz="2000" dirty="0"/>
              <a:t>Οι επαναλήψεις συνεχίζονται μέχρι να βρούμε την τιμή του ολοκληρώματος με την επιθυμητή ακρίβεια.</a:t>
            </a:r>
          </a:p>
        </p:txBody>
      </p:sp>
      <p:graphicFrame>
        <p:nvGraphicFramePr>
          <p:cNvPr id="241666" name="Object 2"/>
          <p:cNvGraphicFramePr>
            <a:graphicFrameLocks noChangeAspect="1"/>
          </p:cNvGraphicFramePr>
          <p:nvPr/>
        </p:nvGraphicFramePr>
        <p:xfrm>
          <a:off x="4091161" y="1724178"/>
          <a:ext cx="20796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720" imgH="177480" progId="Equation.DSMT4">
                  <p:embed/>
                </p:oleObj>
              </mc:Choice>
              <mc:Fallback>
                <p:oleObj name="Equation" r:id="rId2" imgW="126720" imgH="177480" progId="Equation.DSMT4">
                  <p:embed/>
                  <p:pic>
                    <p:nvPicPr>
                      <p:cNvPr id="2416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1161" y="1724178"/>
                        <a:ext cx="20796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67" name="Object 3"/>
          <p:cNvGraphicFramePr>
            <a:graphicFrameLocks noChangeAspect="1"/>
          </p:cNvGraphicFramePr>
          <p:nvPr/>
        </p:nvGraphicFramePr>
        <p:xfrm>
          <a:off x="3590925" y="2078019"/>
          <a:ext cx="1962150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93760" imgH="241200" progId="Equation.DSMT4">
                  <p:embed/>
                </p:oleObj>
              </mc:Choice>
              <mc:Fallback>
                <p:oleObj name="Equation" r:id="rId4" imgW="1193760" imgH="241200" progId="Equation.DSMT4">
                  <p:embed/>
                  <p:pic>
                    <p:nvPicPr>
                      <p:cNvPr id="24166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0925" y="2078019"/>
                        <a:ext cx="1962150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68" name="Object 4"/>
          <p:cNvGraphicFramePr>
            <a:graphicFrameLocks noChangeAspect="1"/>
          </p:cNvGraphicFramePr>
          <p:nvPr/>
        </p:nvGraphicFramePr>
        <p:xfrm>
          <a:off x="6519894" y="2502240"/>
          <a:ext cx="352425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640" imgH="203040" progId="Equation.DSMT4">
                  <p:embed/>
                </p:oleObj>
              </mc:Choice>
              <mc:Fallback>
                <p:oleObj name="Equation" r:id="rId6" imgW="215640" imgH="203040" progId="Equation.DSMT4">
                  <p:embed/>
                  <p:pic>
                    <p:nvPicPr>
                      <p:cNvPr id="2416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9894" y="2502240"/>
                        <a:ext cx="352425" cy="33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69" name="Object 5"/>
          <p:cNvGraphicFramePr>
            <a:graphicFrameLocks noChangeAspect="1"/>
          </p:cNvGraphicFramePr>
          <p:nvPr/>
        </p:nvGraphicFramePr>
        <p:xfrm>
          <a:off x="5279682" y="3047293"/>
          <a:ext cx="6445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93480" imgH="177480" progId="Equation.DSMT4">
                  <p:embed/>
                </p:oleObj>
              </mc:Choice>
              <mc:Fallback>
                <p:oleObj name="Equation" r:id="rId8" imgW="393480" imgH="177480" progId="Equation.DSMT4">
                  <p:embed/>
                  <p:pic>
                    <p:nvPicPr>
                      <p:cNvPr id="24166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9682" y="3047293"/>
                        <a:ext cx="6445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70" name="Object 6"/>
          <p:cNvGraphicFramePr>
            <a:graphicFrameLocks noChangeAspect="1"/>
          </p:cNvGraphicFramePr>
          <p:nvPr/>
        </p:nvGraphicFramePr>
        <p:xfrm>
          <a:off x="2798238" y="3277839"/>
          <a:ext cx="21415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07880" imgH="279360" progId="Equation.DSMT4">
                  <p:embed/>
                </p:oleObj>
              </mc:Choice>
              <mc:Fallback>
                <p:oleObj name="Equation" r:id="rId10" imgW="1307880" imgH="279360" progId="Equation.DSMT4">
                  <p:embed/>
                  <p:pic>
                    <p:nvPicPr>
                      <p:cNvPr id="24167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8238" y="3277839"/>
                        <a:ext cx="21415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71" name="Object 7"/>
          <p:cNvGraphicFramePr>
            <a:graphicFrameLocks noChangeAspect="1"/>
          </p:cNvGraphicFramePr>
          <p:nvPr/>
        </p:nvGraphicFramePr>
        <p:xfrm>
          <a:off x="3632994" y="3757617"/>
          <a:ext cx="1878013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43000" imgH="241200" progId="Equation.DSMT4">
                  <p:embed/>
                </p:oleObj>
              </mc:Choice>
              <mc:Fallback>
                <p:oleObj name="Equation" r:id="rId12" imgW="1143000" imgH="241200" progId="Equation.DSMT4">
                  <p:embed/>
                  <p:pic>
                    <p:nvPicPr>
                      <p:cNvPr id="24167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2994" y="3757617"/>
                        <a:ext cx="1878013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72" name="Object 8"/>
          <p:cNvGraphicFramePr>
            <a:graphicFrameLocks noChangeAspect="1"/>
          </p:cNvGraphicFramePr>
          <p:nvPr/>
        </p:nvGraphicFramePr>
        <p:xfrm>
          <a:off x="5530686" y="4128573"/>
          <a:ext cx="374650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28600" imgH="215640" progId="Equation.DSMT4">
                  <p:embed/>
                </p:oleObj>
              </mc:Choice>
              <mc:Fallback>
                <p:oleObj name="Equation" r:id="rId14" imgW="228600" imgH="215640" progId="Equation.DSMT4">
                  <p:embed/>
                  <p:pic>
                    <p:nvPicPr>
                      <p:cNvPr id="24167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0686" y="4128573"/>
                        <a:ext cx="374650" cy="35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73" name="Object 9"/>
          <p:cNvGraphicFramePr>
            <a:graphicFrameLocks noChangeAspect="1"/>
          </p:cNvGraphicFramePr>
          <p:nvPr/>
        </p:nvGraphicFramePr>
        <p:xfrm>
          <a:off x="4060818" y="4451364"/>
          <a:ext cx="6445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93480" imgH="177480" progId="Equation.DSMT4">
                  <p:embed/>
                </p:oleObj>
              </mc:Choice>
              <mc:Fallback>
                <p:oleObj name="Equation" r:id="rId16" imgW="393480" imgH="177480" progId="Equation.DSMT4">
                  <p:embed/>
                  <p:pic>
                    <p:nvPicPr>
                      <p:cNvPr id="24167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0818" y="4451364"/>
                        <a:ext cx="6445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74" name="Object 10"/>
          <p:cNvGraphicFramePr>
            <a:graphicFrameLocks noChangeAspect="1"/>
          </p:cNvGraphicFramePr>
          <p:nvPr/>
        </p:nvGraphicFramePr>
        <p:xfrm>
          <a:off x="845028" y="4670442"/>
          <a:ext cx="21193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295280" imgH="279360" progId="Equation.DSMT4">
                  <p:embed/>
                </p:oleObj>
              </mc:Choice>
              <mc:Fallback>
                <p:oleObj name="Equation" r:id="rId18" imgW="1295280" imgH="279360" progId="Equation.DSMT4">
                  <p:embed/>
                  <p:pic>
                    <p:nvPicPr>
                      <p:cNvPr id="24167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028" y="4670442"/>
                        <a:ext cx="21193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675" name="Object 11"/>
          <p:cNvGraphicFramePr>
            <a:graphicFrameLocks noChangeAspect="1"/>
          </p:cNvGraphicFramePr>
          <p:nvPr/>
        </p:nvGraphicFramePr>
        <p:xfrm>
          <a:off x="3593306" y="5151467"/>
          <a:ext cx="1957388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193760" imgH="241200" progId="Equation.DSMT4">
                  <p:embed/>
                </p:oleObj>
              </mc:Choice>
              <mc:Fallback>
                <p:oleObj name="Equation" r:id="rId20" imgW="1193760" imgH="241200" progId="Equation.DSMT4">
                  <p:embed/>
                  <p:pic>
                    <p:nvPicPr>
                      <p:cNvPr id="24167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3306" y="5151467"/>
                        <a:ext cx="1957388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Ολοκλήρωση κατά </a:t>
            </a:r>
            <a:r>
              <a:rPr lang="en-US" dirty="0"/>
              <a:t>Romberg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Η συστηματική εύρεση των διαδοχικών επαναλήψεων γίνεται με τη βοήθεια του παρακάτω πίνακα του </a:t>
            </a:r>
            <a:r>
              <a:rPr lang="en-US" sz="2200" dirty="0"/>
              <a:t>Romberg:</a:t>
            </a:r>
            <a:endParaRPr lang="el-GR" sz="2200" dirty="0"/>
          </a:p>
          <a:p>
            <a:endParaRPr lang="el-GR" sz="2200" dirty="0"/>
          </a:p>
        </p:txBody>
      </p:sp>
      <p:graphicFrame>
        <p:nvGraphicFramePr>
          <p:cNvPr id="242691" name="Object 3"/>
          <p:cNvGraphicFramePr>
            <a:graphicFrameLocks noChangeAspect="1"/>
          </p:cNvGraphicFramePr>
          <p:nvPr/>
        </p:nvGraphicFramePr>
        <p:xfrm>
          <a:off x="2651919" y="2443149"/>
          <a:ext cx="3840163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33360" imgH="1904760" progId="Equation.DSMT4">
                  <p:embed/>
                </p:oleObj>
              </mc:Choice>
              <mc:Fallback>
                <p:oleObj name="Equation" r:id="rId2" imgW="2133360" imgH="1904760" progId="Equation.DSMT4">
                  <p:embed/>
                  <p:pic>
                    <p:nvPicPr>
                      <p:cNvPr id="2426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919" y="2443149"/>
                        <a:ext cx="3840163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Μέθοδος </a:t>
            </a:r>
            <a:r>
              <a:rPr lang="el-GR" dirty="0" err="1"/>
              <a:t>προσδιοριστέων</a:t>
            </a:r>
            <a:r>
              <a:rPr lang="el-GR" dirty="0"/>
              <a:t> συντελεστών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200" dirty="0"/>
              <a:t>Η έκφραση του τύπου αριθμητικής ολοκλήρωσης μπορεί να προκαθοριστεί με έναν επιθυμητό γραμμικό συνδυασμό των τιμών της συνάρτησης ή και των παραγώγων της.</a:t>
            </a:r>
          </a:p>
          <a:p>
            <a:pPr>
              <a:spcBef>
                <a:spcPts val="1800"/>
              </a:spcBef>
            </a:pPr>
            <a:r>
              <a:rPr lang="el-GR" sz="2200" dirty="0"/>
              <a:t>Αν υποθέσουμε ότι έχουμε              συντελεστές που πρέπει να προσδιοριστούν, τότε σύμφωνα με τη </a:t>
            </a:r>
            <a:r>
              <a:rPr lang="el-GR" sz="2200" b="1" dirty="0"/>
              <a:t>μέθοδο των </a:t>
            </a:r>
            <a:r>
              <a:rPr lang="el-GR" sz="2200" b="1" dirty="0" err="1"/>
              <a:t>προσδιοριστέων</a:t>
            </a:r>
            <a:r>
              <a:rPr lang="el-GR" sz="2200" b="1" dirty="0"/>
              <a:t> συντελεστών </a:t>
            </a:r>
            <a:r>
              <a:rPr lang="el-GR" sz="2200" dirty="0"/>
              <a:t>πρέπει ο ζητούμενος τύπος να είναι ακριβής για όλα τα παρακάτω στοιχειώδη πολυώνυμα:</a:t>
            </a:r>
          </a:p>
          <a:p>
            <a:endParaRPr lang="el-GR" sz="2200" dirty="0"/>
          </a:p>
          <a:p>
            <a:pPr>
              <a:spcBef>
                <a:spcPts val="2400"/>
              </a:spcBef>
            </a:pPr>
            <a:r>
              <a:rPr lang="el-GR" sz="2200" dirty="0"/>
              <a:t>Ο ζητούμενος τύπος, λόγω γραμμικότητας, θα είναι ακριβής όταν εφαρμοστεί σε οποιοδήποτε πολυώνυμο βαθμού μικρότερου ή ίσου με</a:t>
            </a:r>
          </a:p>
        </p:txBody>
      </p:sp>
      <p:graphicFrame>
        <p:nvGraphicFramePr>
          <p:cNvPr id="243714" name="Object 2"/>
          <p:cNvGraphicFramePr>
            <a:graphicFrameLocks noChangeAspect="1"/>
          </p:cNvGraphicFramePr>
          <p:nvPr/>
        </p:nvGraphicFramePr>
        <p:xfrm>
          <a:off x="4035781" y="2663115"/>
          <a:ext cx="777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1640" imgH="253800" progId="Equation.DSMT4">
                  <p:embed/>
                </p:oleObj>
              </mc:Choice>
              <mc:Fallback>
                <p:oleObj name="Equation" r:id="rId2" imgW="431640" imgH="253800" progId="Equation.DSMT4">
                  <p:embed/>
                  <p:pic>
                    <p:nvPicPr>
                      <p:cNvPr id="2437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5781" y="2663115"/>
                        <a:ext cx="777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715" name="Object 3"/>
          <p:cNvGraphicFramePr>
            <a:graphicFrameLocks noChangeAspect="1"/>
          </p:cNvGraphicFramePr>
          <p:nvPr/>
        </p:nvGraphicFramePr>
        <p:xfrm>
          <a:off x="2636811" y="4195773"/>
          <a:ext cx="39306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84120" imgH="253800" progId="Equation.DSMT4">
                  <p:embed/>
                </p:oleObj>
              </mc:Choice>
              <mc:Fallback>
                <p:oleObj name="Equation" r:id="rId4" imgW="2184120" imgH="253800" progId="Equation.DSMT4">
                  <p:embed/>
                  <p:pic>
                    <p:nvPicPr>
                      <p:cNvPr id="2437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11" y="4195773"/>
                        <a:ext cx="39306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716" name="Object 4"/>
          <p:cNvGraphicFramePr>
            <a:graphicFrameLocks noChangeAspect="1"/>
          </p:cNvGraphicFramePr>
          <p:nvPr/>
        </p:nvGraphicFramePr>
        <p:xfrm>
          <a:off x="1816066" y="5478494"/>
          <a:ext cx="273050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280" imgH="139680" progId="Equation.DSMT4">
                  <p:embed/>
                </p:oleObj>
              </mc:Choice>
              <mc:Fallback>
                <p:oleObj name="Equation" r:id="rId6" imgW="152280" imgH="139680" progId="Equation.DSMT4">
                  <p:embed/>
                  <p:pic>
                    <p:nvPicPr>
                      <p:cNvPr id="2437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066" y="5478494"/>
                        <a:ext cx="273050" cy="25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Μέθοδος </a:t>
            </a:r>
            <a:r>
              <a:rPr lang="el-GR" dirty="0" err="1"/>
              <a:t>προσδιοριστέων</a:t>
            </a:r>
            <a:r>
              <a:rPr lang="el-GR" dirty="0"/>
              <a:t> συντελεστών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200" dirty="0"/>
              <a:t>Η λύση του συστήματος (1) μας παρέχει τους ζητούμενους συντελεστές του γραμμικού συνδυασμού.</a:t>
            </a:r>
          </a:p>
          <a:p>
            <a:pPr>
              <a:spcBef>
                <a:spcPts val="1800"/>
              </a:spcBef>
            </a:pPr>
            <a:r>
              <a:rPr lang="el-GR" sz="2200" dirty="0"/>
              <a:t>Αν το σχηματιζόμενο σύστημα δεν έχει μία ή πεπερασμένου πλήθους λύσεις αλλά έχει άπειρες λύσεις, τότε επεκτείνουμε το σύστημα κατάλληλα, απαιτώντας ο ζητούμενος τύπος να είναι ακριβής και για τα επόμενα στοιχειώδη πολυώνυμα                    </a:t>
            </a:r>
            <a:r>
              <a:rPr lang="el-GR" sz="2200" dirty="0" err="1"/>
              <a:t>κ.ο.κ</a:t>
            </a:r>
            <a:r>
              <a:rPr lang="el-GR" sz="2200" dirty="0"/>
              <a:t>. </a:t>
            </a:r>
          </a:p>
        </p:txBody>
      </p:sp>
      <p:graphicFrame>
        <p:nvGraphicFramePr>
          <p:cNvPr id="244742" name="Object 6"/>
          <p:cNvGraphicFramePr>
            <a:graphicFrameLocks noChangeAspect="1"/>
          </p:cNvGraphicFramePr>
          <p:nvPr/>
        </p:nvGraphicFramePr>
        <p:xfrm>
          <a:off x="7664503" y="1429428"/>
          <a:ext cx="777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1640" imgH="253800" progId="Equation.DSMT4">
                  <p:embed/>
                </p:oleObj>
              </mc:Choice>
              <mc:Fallback>
                <p:oleObj name="Equation" r:id="rId2" imgW="431640" imgH="253800" progId="Equation.DSMT4">
                  <p:embed/>
                  <p:pic>
                    <p:nvPicPr>
                      <p:cNvPr id="2447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4503" y="1429428"/>
                        <a:ext cx="777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4743" name="Object 7"/>
          <p:cNvGraphicFramePr>
            <a:graphicFrameLocks noChangeAspect="1"/>
          </p:cNvGraphicFramePr>
          <p:nvPr/>
        </p:nvGraphicFramePr>
        <p:xfrm>
          <a:off x="6916784" y="3328104"/>
          <a:ext cx="105092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3920" imgH="215640" progId="Equation.DSMT4">
                  <p:embed/>
                </p:oleObj>
              </mc:Choice>
              <mc:Fallback>
                <p:oleObj name="Equation" r:id="rId4" imgW="583920" imgH="215640" progId="Equation.DSMT4">
                  <p:embed/>
                  <p:pic>
                    <p:nvPicPr>
                      <p:cNvPr id="24474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6784" y="3328104"/>
                        <a:ext cx="1050925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Ολοκλήρωση για μη-</a:t>
            </a:r>
            <a:r>
              <a:rPr lang="el-GR" dirty="0" err="1"/>
              <a:t>ισαπέχοντα </a:t>
            </a:r>
            <a:r>
              <a:rPr lang="el-GR" dirty="0"/>
              <a:t>σημεία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000" dirty="0"/>
              <a:t>Έστω ότι θέλουμε να υπολογίσουμε το ολοκλήρωμα </a:t>
            </a:r>
          </a:p>
          <a:p>
            <a:endParaRPr lang="el-GR" sz="2000" dirty="0"/>
          </a:p>
          <a:p>
            <a:pPr>
              <a:spcBef>
                <a:spcPts val="2400"/>
              </a:spcBef>
              <a:buNone/>
            </a:pPr>
            <a:r>
              <a:rPr lang="el-GR" sz="2000" dirty="0"/>
              <a:t>	όπου τα                είναι γνωστοί πεπερασμένοι πραγματικοί αριθμοί τέτοιοι ώστε            και ότι η συνάρτηση           δίνεται με την αναλυτική έκφρασή της ή ότι δίνονται οι τιμές της σε ένα πεπερασμένο πλήθος σημείων του διαστήματος ολοκλήρωσης.</a:t>
            </a:r>
          </a:p>
          <a:p>
            <a:pPr>
              <a:spcBef>
                <a:spcPts val="1200"/>
              </a:spcBef>
            </a:pPr>
            <a:r>
              <a:rPr lang="el-GR" sz="2000" dirty="0"/>
              <a:t>Είναι χρήσιμο να αναφερόμαστε πάντα στο ίδιο διάστημα ολοκλήρωσης              	   και όχι στο οποιοδήποτε διάστημα</a:t>
            </a:r>
          </a:p>
          <a:p>
            <a:pPr>
              <a:spcBef>
                <a:spcPts val="1200"/>
              </a:spcBef>
            </a:pPr>
            <a:r>
              <a:rPr lang="el-GR" sz="2000" dirty="0"/>
              <a:t>Συνεπώς, αν χρησιμοποιήσουμε το γραμμικό μετασχηματισμό 	           και απαιτήσουμε να ισχύει                                                                   θα έχουμε ότι:</a:t>
            </a:r>
          </a:p>
        </p:txBody>
      </p:sp>
      <p:graphicFrame>
        <p:nvGraphicFramePr>
          <p:cNvPr id="245762" name="Object 2"/>
          <p:cNvGraphicFramePr>
            <a:graphicFrameLocks noChangeAspect="1"/>
          </p:cNvGraphicFramePr>
          <p:nvPr/>
        </p:nvGraphicFramePr>
        <p:xfrm>
          <a:off x="3897313" y="1866886"/>
          <a:ext cx="13493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25480" imgH="330120" progId="Equation.DSMT4">
                  <p:embed/>
                </p:oleObj>
              </mc:Choice>
              <mc:Fallback>
                <p:oleObj name="Equation" r:id="rId2" imgW="825480" imgH="330120" progId="Equation.DSMT4">
                  <p:embed/>
                  <p:pic>
                    <p:nvPicPr>
                      <p:cNvPr id="24576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7313" y="1866886"/>
                        <a:ext cx="1349375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3" name="Object 3"/>
          <p:cNvGraphicFramePr>
            <a:graphicFrameLocks noChangeAspect="1"/>
          </p:cNvGraphicFramePr>
          <p:nvPr/>
        </p:nvGraphicFramePr>
        <p:xfrm>
          <a:off x="1813780" y="2443149"/>
          <a:ext cx="769937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9800" imgH="177480" progId="Equation.DSMT4">
                  <p:embed/>
                </p:oleObj>
              </mc:Choice>
              <mc:Fallback>
                <p:oleObj name="Equation" r:id="rId4" imgW="469800" imgH="177480" progId="Equation.DSMT4">
                  <p:embed/>
                  <p:pic>
                    <p:nvPicPr>
                      <p:cNvPr id="2457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3780" y="2443149"/>
                        <a:ext cx="769937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4" name="Object 4"/>
          <p:cNvGraphicFramePr>
            <a:graphicFrameLocks noChangeAspect="1"/>
          </p:cNvGraphicFramePr>
          <p:nvPr/>
        </p:nvGraphicFramePr>
        <p:xfrm>
          <a:off x="2273276" y="2746542"/>
          <a:ext cx="58261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5320" imgH="177480" progId="Equation.DSMT4">
                  <p:embed/>
                </p:oleObj>
              </mc:Choice>
              <mc:Fallback>
                <p:oleObj name="Equation" r:id="rId6" imgW="355320" imgH="177480" progId="Equation.DSMT4">
                  <p:embed/>
                  <p:pic>
                    <p:nvPicPr>
                      <p:cNvPr id="2457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3276" y="2746542"/>
                        <a:ext cx="582613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5" name="Object 5"/>
          <p:cNvGraphicFramePr>
            <a:graphicFrameLocks noChangeAspect="1"/>
          </p:cNvGraphicFramePr>
          <p:nvPr/>
        </p:nvGraphicFramePr>
        <p:xfrm>
          <a:off x="5051439" y="2719383"/>
          <a:ext cx="54292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30120" imgH="253800" progId="Equation.DSMT4">
                  <p:embed/>
                </p:oleObj>
              </mc:Choice>
              <mc:Fallback>
                <p:oleObj name="Equation" r:id="rId8" imgW="330120" imgH="253800" progId="Equation.DSMT4">
                  <p:embed/>
                  <p:pic>
                    <p:nvPicPr>
                      <p:cNvPr id="24576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1439" y="2719383"/>
                        <a:ext cx="542925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6" name="Object 6"/>
          <p:cNvGraphicFramePr>
            <a:graphicFrameLocks noChangeAspect="1"/>
          </p:cNvGraphicFramePr>
          <p:nvPr/>
        </p:nvGraphicFramePr>
        <p:xfrm>
          <a:off x="884187" y="4083588"/>
          <a:ext cx="687387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19040" imgH="253800" progId="Equation.DSMT4">
                  <p:embed/>
                </p:oleObj>
              </mc:Choice>
              <mc:Fallback>
                <p:oleObj name="Equation" r:id="rId10" imgW="419040" imgH="253800" progId="Equation.DSMT4">
                  <p:embed/>
                  <p:pic>
                    <p:nvPicPr>
                      <p:cNvPr id="24576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187" y="4083588"/>
                        <a:ext cx="687387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8" name="Object 8"/>
          <p:cNvGraphicFramePr>
            <a:graphicFrameLocks noChangeAspect="1"/>
          </p:cNvGraphicFramePr>
          <p:nvPr/>
        </p:nvGraphicFramePr>
        <p:xfrm>
          <a:off x="5305973" y="4072299"/>
          <a:ext cx="687388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19040" imgH="253800" progId="Equation.DSMT4">
                  <p:embed/>
                </p:oleObj>
              </mc:Choice>
              <mc:Fallback>
                <p:oleObj name="Equation" r:id="rId12" imgW="419040" imgH="253800" progId="Equation.DSMT4">
                  <p:embed/>
                  <p:pic>
                    <p:nvPicPr>
                      <p:cNvPr id="24576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5973" y="4072299"/>
                        <a:ext cx="687388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9" name="Object 9"/>
          <p:cNvGraphicFramePr>
            <a:graphicFrameLocks noChangeAspect="1"/>
          </p:cNvGraphicFramePr>
          <p:nvPr/>
        </p:nvGraphicFramePr>
        <p:xfrm>
          <a:off x="7468713" y="4594770"/>
          <a:ext cx="1122363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85800" imgH="177480" progId="Equation.DSMT4">
                  <p:embed/>
                </p:oleObj>
              </mc:Choice>
              <mc:Fallback>
                <p:oleObj name="Equation" r:id="rId14" imgW="685800" imgH="177480" progId="Equation.DSMT4">
                  <p:embed/>
                  <p:pic>
                    <p:nvPicPr>
                      <p:cNvPr id="24576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8713" y="4594770"/>
                        <a:ext cx="1122363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70" name="Object 10"/>
          <p:cNvGraphicFramePr>
            <a:graphicFrameLocks noChangeAspect="1"/>
          </p:cNvGraphicFramePr>
          <p:nvPr/>
        </p:nvGraphicFramePr>
        <p:xfrm>
          <a:off x="3732201" y="4886874"/>
          <a:ext cx="3689350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260440" imgH="203040" progId="Equation.DSMT4">
                  <p:embed/>
                </p:oleObj>
              </mc:Choice>
              <mc:Fallback>
                <p:oleObj name="Equation" r:id="rId16" imgW="2260440" imgH="203040" progId="Equation.DSMT4">
                  <p:embed/>
                  <p:pic>
                    <p:nvPicPr>
                      <p:cNvPr id="24577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2201" y="4886874"/>
                        <a:ext cx="3689350" cy="33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71" name="Object 11"/>
          <p:cNvGraphicFramePr>
            <a:graphicFrameLocks noChangeAspect="1"/>
          </p:cNvGraphicFramePr>
          <p:nvPr/>
        </p:nvGraphicFramePr>
        <p:xfrm>
          <a:off x="3978275" y="5427699"/>
          <a:ext cx="11874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723600" imgH="406080" progId="Equation.DSMT4">
                  <p:embed/>
                </p:oleObj>
              </mc:Choice>
              <mc:Fallback>
                <p:oleObj name="Equation" r:id="rId18" imgW="723600" imgH="406080" progId="Equation.DSMT4">
                  <p:embed/>
                  <p:pic>
                    <p:nvPicPr>
                      <p:cNvPr id="24577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275" y="5427699"/>
                        <a:ext cx="118745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Ολοκλήρωση για μη-</a:t>
            </a:r>
            <a:r>
              <a:rPr lang="el-GR" dirty="0" err="1"/>
              <a:t>ισαπέχοντα </a:t>
            </a:r>
            <a:r>
              <a:rPr lang="el-GR" dirty="0"/>
              <a:t>σημεία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000" dirty="0"/>
              <a:t>Από τις παραπάνω εξισώσεις προκύπτει ότι                            και          </a:t>
            </a:r>
            <a:r>
              <a:rPr lang="el-GR" sz="2000" dirty="0">
                <a:solidFill>
                  <a:schemeClr val="bg1"/>
                </a:solidFill>
              </a:rPr>
              <a:t>.</a:t>
            </a:r>
            <a:r>
              <a:rPr lang="el-GR" sz="2000" dirty="0"/>
              <a:t>     </a:t>
            </a:r>
          </a:p>
          <a:p>
            <a:pPr>
              <a:spcBef>
                <a:spcPts val="1800"/>
              </a:spcBef>
            </a:pPr>
            <a:r>
              <a:rPr lang="el-GR" sz="2000" dirty="0"/>
              <a:t>Οπότε τελικά έχουμε τον παρακάτω μετασχηματισμό:</a:t>
            </a:r>
          </a:p>
          <a:p>
            <a:endParaRPr lang="el-GR" sz="2000" dirty="0"/>
          </a:p>
          <a:p>
            <a:pPr>
              <a:spcBef>
                <a:spcPts val="3000"/>
              </a:spcBef>
            </a:pPr>
            <a:r>
              <a:rPr lang="el-GR" sz="2000" dirty="0"/>
              <a:t>Εφαρμόζοντας το μετασχηματισμό αυτό και λαμβανομένου υπόψη ότι ισχύει:</a:t>
            </a:r>
          </a:p>
          <a:p>
            <a:pPr>
              <a:spcBef>
                <a:spcPts val="4200"/>
              </a:spcBef>
              <a:buNone/>
            </a:pPr>
            <a:r>
              <a:rPr lang="el-GR" sz="2000" dirty="0"/>
              <a:t>	το ολοκλήρωμα μετατρέπεται στο εξής ισοδύναμό του:</a:t>
            </a:r>
          </a:p>
          <a:p>
            <a:pPr>
              <a:spcBef>
                <a:spcPts val="2400"/>
              </a:spcBef>
              <a:buNone/>
            </a:pPr>
            <a:r>
              <a:rPr lang="el-GR" sz="2000" dirty="0"/>
              <a:t>	</a:t>
            </a:r>
          </a:p>
          <a:p>
            <a:pPr>
              <a:spcBef>
                <a:spcPts val="2400"/>
              </a:spcBef>
              <a:buNone/>
            </a:pPr>
            <a:r>
              <a:rPr lang="el-GR" sz="2000" dirty="0"/>
              <a:t>	όπου θέσαμε:</a:t>
            </a:r>
          </a:p>
          <a:p>
            <a:pPr>
              <a:spcBef>
                <a:spcPts val="2400"/>
              </a:spcBef>
            </a:pPr>
            <a:endParaRPr lang="el-GR" sz="2000" dirty="0"/>
          </a:p>
          <a:p>
            <a:endParaRPr lang="el-GR" sz="2000" dirty="0"/>
          </a:p>
        </p:txBody>
      </p:sp>
      <p:graphicFrame>
        <p:nvGraphicFramePr>
          <p:cNvPr id="246786" name="Object 2"/>
          <p:cNvGraphicFramePr>
            <a:graphicFrameLocks noChangeAspect="1"/>
          </p:cNvGraphicFramePr>
          <p:nvPr/>
        </p:nvGraphicFramePr>
        <p:xfrm>
          <a:off x="5473536" y="1465941"/>
          <a:ext cx="1443037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76240" imgH="203040" progId="Equation.DSMT4">
                  <p:embed/>
                </p:oleObj>
              </mc:Choice>
              <mc:Fallback>
                <p:oleObj name="Equation" r:id="rId2" imgW="876240" imgH="203040" progId="Equation.DSMT4">
                  <p:embed/>
                  <p:pic>
                    <p:nvPicPr>
                      <p:cNvPr id="24678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3536" y="1465941"/>
                        <a:ext cx="1443037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87" name="Object 3"/>
          <p:cNvGraphicFramePr>
            <a:graphicFrameLocks noChangeAspect="1"/>
          </p:cNvGraphicFramePr>
          <p:nvPr/>
        </p:nvGraphicFramePr>
        <p:xfrm>
          <a:off x="7393046" y="1479876"/>
          <a:ext cx="1450975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8840" imgH="203040" progId="Equation.DSMT4">
                  <p:embed/>
                </p:oleObj>
              </mc:Choice>
              <mc:Fallback>
                <p:oleObj name="Equation" r:id="rId4" imgW="888840" imgH="203040" progId="Equation.DSMT4">
                  <p:embed/>
                  <p:pic>
                    <p:nvPicPr>
                      <p:cNvPr id="2467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3046" y="1479876"/>
                        <a:ext cx="1450975" cy="33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78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graphicFrame>
        <p:nvGraphicFramePr>
          <p:cNvPr id="246790" name="Object 6"/>
          <p:cNvGraphicFramePr>
            <a:graphicFrameLocks noChangeAspect="1"/>
          </p:cNvGraphicFramePr>
          <p:nvPr/>
        </p:nvGraphicFramePr>
        <p:xfrm>
          <a:off x="3625850" y="2370123"/>
          <a:ext cx="18923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55600" imgH="393480" progId="Equation.DSMT4">
                  <p:embed/>
                </p:oleObj>
              </mc:Choice>
              <mc:Fallback>
                <p:oleObj name="Equation" r:id="rId6" imgW="1155600" imgH="393480" progId="Equation.DSMT4">
                  <p:embed/>
                  <p:pic>
                    <p:nvPicPr>
                      <p:cNvPr id="24679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5850" y="2370123"/>
                        <a:ext cx="1892300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91" name="Object 7"/>
          <p:cNvGraphicFramePr>
            <a:graphicFrameLocks noChangeAspect="1"/>
          </p:cNvGraphicFramePr>
          <p:nvPr/>
        </p:nvGraphicFramePr>
        <p:xfrm>
          <a:off x="3902869" y="3511560"/>
          <a:ext cx="133826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12520" imgH="393480" progId="Equation.DSMT4">
                  <p:embed/>
                </p:oleObj>
              </mc:Choice>
              <mc:Fallback>
                <p:oleObj name="Equation" r:id="rId8" imgW="812520" imgH="393480" progId="Equation.DSMT4">
                  <p:embed/>
                  <p:pic>
                    <p:nvPicPr>
                      <p:cNvPr id="2467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2869" y="3511560"/>
                        <a:ext cx="1338263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92" name="Object 8"/>
          <p:cNvGraphicFramePr>
            <a:graphicFrameLocks noChangeAspect="1"/>
          </p:cNvGraphicFramePr>
          <p:nvPr/>
        </p:nvGraphicFramePr>
        <p:xfrm>
          <a:off x="3130550" y="4597416"/>
          <a:ext cx="28829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52480" imgH="393480" progId="Equation.DSMT4">
                  <p:embed/>
                </p:oleObj>
              </mc:Choice>
              <mc:Fallback>
                <p:oleObj name="Equation" r:id="rId10" imgW="1752480" imgH="393480" progId="Equation.DSMT4">
                  <p:embed/>
                  <p:pic>
                    <p:nvPicPr>
                      <p:cNvPr id="24679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0550" y="4597416"/>
                        <a:ext cx="28829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93" name="Object 9"/>
          <p:cNvGraphicFramePr>
            <a:graphicFrameLocks noChangeAspect="1"/>
          </p:cNvGraphicFramePr>
          <p:nvPr/>
        </p:nvGraphicFramePr>
        <p:xfrm>
          <a:off x="2999581" y="5530888"/>
          <a:ext cx="3144838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17360" imgH="431640" progId="Equation.DSMT4">
                  <p:embed/>
                </p:oleObj>
              </mc:Choice>
              <mc:Fallback>
                <p:oleObj name="Equation" r:id="rId12" imgW="1917360" imgH="431640" progId="Equation.DSMT4">
                  <p:embed/>
                  <p:pic>
                    <p:nvPicPr>
                      <p:cNvPr id="24679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9581" y="5530888"/>
                        <a:ext cx="3144838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Ολοκλήρωση για μη-</a:t>
            </a:r>
            <a:r>
              <a:rPr lang="el-GR" dirty="0" err="1"/>
              <a:t>ισαπέχοντα </a:t>
            </a:r>
            <a:r>
              <a:rPr lang="el-GR" dirty="0"/>
              <a:t>σημεία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83204"/>
          </a:xfrm>
        </p:spPr>
        <p:txBody>
          <a:bodyPr>
            <a:normAutofit/>
          </a:bodyPr>
          <a:lstStyle/>
          <a:p>
            <a:r>
              <a:rPr lang="el-GR" sz="2200" dirty="0"/>
              <a:t>Έτσι, ο υπολογισμός κάθε ορισμένου ολοκληρώματος της γενικής μορφής: </a:t>
            </a:r>
          </a:p>
          <a:p>
            <a:endParaRPr lang="el-GR" sz="2200" dirty="0"/>
          </a:p>
          <a:p>
            <a:pPr>
              <a:buNone/>
            </a:pPr>
            <a:r>
              <a:rPr lang="el-GR" sz="2200" dirty="0"/>
              <a:t>	μπορεί να αναχθεί με βάση τις σχέσεις (1) και (2) στον υπολογισμό του ολοκληρώματος:</a:t>
            </a:r>
          </a:p>
          <a:p>
            <a:pPr>
              <a:buNone/>
            </a:pPr>
            <a:endParaRPr lang="el-GR" sz="2200" dirty="0"/>
          </a:p>
          <a:p>
            <a:pPr>
              <a:spcBef>
                <a:spcPts val="1200"/>
              </a:spcBef>
            </a:pPr>
            <a:r>
              <a:rPr lang="el-GR" sz="2200" dirty="0"/>
              <a:t>Για τον υπολογισμό του παραπάνω ολοκληρώματος θεωρούμε τον ακόλουθο απλό τύπο αριθμητικής ολοκλήρωσης: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1200"/>
              </a:spcBef>
              <a:buNone/>
            </a:pPr>
            <a:r>
              <a:rPr lang="el-GR" sz="2200" dirty="0"/>
              <a:t>	του οποίου το δεύτερο μέλος είναι ένας γραμμικός συνδυασμός 	    τιμών της συνάρτησης</a:t>
            </a:r>
          </a:p>
        </p:txBody>
      </p:sp>
      <p:graphicFrame>
        <p:nvGraphicFramePr>
          <p:cNvPr id="248834" name="Object 2"/>
          <p:cNvGraphicFramePr>
            <a:graphicFrameLocks noChangeAspect="1"/>
          </p:cNvGraphicFramePr>
          <p:nvPr/>
        </p:nvGraphicFramePr>
        <p:xfrm>
          <a:off x="4067969" y="2004993"/>
          <a:ext cx="1008063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58720" imgH="330120" progId="Equation.DSMT4">
                  <p:embed/>
                </p:oleObj>
              </mc:Choice>
              <mc:Fallback>
                <p:oleObj name="Equation" r:id="rId2" imgW="558720" imgH="330120" progId="Equation.DSMT4">
                  <p:embed/>
                  <p:pic>
                    <p:nvPicPr>
                      <p:cNvPr id="24883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69" y="2004993"/>
                        <a:ext cx="1008063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8835" name="Object 3"/>
          <p:cNvGraphicFramePr>
            <a:graphicFrameLocks noChangeAspect="1"/>
          </p:cNvGraphicFramePr>
          <p:nvPr/>
        </p:nvGraphicFramePr>
        <p:xfrm>
          <a:off x="3954463" y="3209922"/>
          <a:ext cx="12350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85800" imgH="330120" progId="Equation.DSMT4">
                  <p:embed/>
                </p:oleObj>
              </mc:Choice>
              <mc:Fallback>
                <p:oleObj name="Equation" r:id="rId4" imgW="685800" imgH="330120" progId="Equation.DSMT4">
                  <p:embed/>
                  <p:pic>
                    <p:nvPicPr>
                      <p:cNvPr id="2488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4463" y="3209922"/>
                        <a:ext cx="1235075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48836" name="Object 4"/>
              <p:cNvSpPr txBox="1"/>
              <p:nvPr/>
            </p:nvSpPr>
            <p:spPr bwMode="auto">
              <a:xfrm>
                <a:off x="3028950" y="4622800"/>
                <a:ext cx="3087688" cy="777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≃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8836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28950" y="4622800"/>
                <a:ext cx="3087688" cy="7778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8837" name="Object 5"/>
          <p:cNvGraphicFramePr>
            <a:graphicFrameLocks noChangeAspect="1"/>
          </p:cNvGraphicFramePr>
          <p:nvPr/>
        </p:nvGraphicFramePr>
        <p:xfrm>
          <a:off x="884187" y="5763186"/>
          <a:ext cx="777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31640" imgH="253800" progId="Equation.DSMT4">
                  <p:embed/>
                </p:oleObj>
              </mc:Choice>
              <mc:Fallback>
                <p:oleObj name="Equation" r:id="rId7" imgW="431640" imgH="253800" progId="Equation.DSMT4">
                  <p:embed/>
                  <p:pic>
                    <p:nvPicPr>
                      <p:cNvPr id="24883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187" y="5763186"/>
                        <a:ext cx="777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8838" name="Object 6"/>
          <p:cNvGraphicFramePr>
            <a:graphicFrameLocks noChangeAspect="1"/>
          </p:cNvGraphicFramePr>
          <p:nvPr/>
        </p:nvGraphicFramePr>
        <p:xfrm>
          <a:off x="4364045" y="5757894"/>
          <a:ext cx="7556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19040" imgH="253800" progId="Equation.DSMT4">
                  <p:embed/>
                </p:oleObj>
              </mc:Choice>
              <mc:Fallback>
                <p:oleObj name="Equation" r:id="rId9" imgW="419040" imgH="253800" progId="Equation.DSMT4">
                  <p:embed/>
                  <p:pic>
                    <p:nvPicPr>
                      <p:cNvPr id="2488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4045" y="5757894"/>
                        <a:ext cx="75565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Ολοκλήρωση για μη-</a:t>
            </a:r>
            <a:r>
              <a:rPr lang="el-GR" dirty="0" err="1"/>
              <a:t>ισαπέχοντα </a:t>
            </a:r>
            <a:r>
              <a:rPr lang="el-GR" dirty="0"/>
              <a:t>σημεία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Σε αυτή την περίπτωση οι συντελεστές       καθώς και τα σημεία      για όλα τα                  θεωρούνται σταθερές και ισχύει ο περιορισμός:</a:t>
            </a:r>
          </a:p>
          <a:p>
            <a:endParaRPr lang="el-GR" sz="2200" dirty="0"/>
          </a:p>
          <a:p>
            <a:pPr>
              <a:spcBef>
                <a:spcPts val="3000"/>
              </a:spcBef>
            </a:pPr>
            <a:r>
              <a:rPr lang="el-GR" sz="2200" dirty="0"/>
              <a:t>Έτσι συνολικά στον τύπο (3) υπάρχουν                 παράμετροι.</a:t>
            </a:r>
          </a:p>
          <a:p>
            <a:pPr>
              <a:spcBef>
                <a:spcPts val="1800"/>
              </a:spcBef>
            </a:pPr>
            <a:r>
              <a:rPr lang="el-GR" sz="2200" dirty="0"/>
              <a:t>Μερικές από τις παραμέτρους αυτές μπορούν να θεωρηθούν ότι είναι δεδομένες και επομένως γνωστές.</a:t>
            </a:r>
            <a:endParaRPr lang="en-US" sz="2200" dirty="0"/>
          </a:p>
          <a:p>
            <a:pPr>
              <a:spcBef>
                <a:spcPts val="1800"/>
              </a:spcBef>
            </a:pPr>
            <a:r>
              <a:rPr lang="el-GR" sz="2200" dirty="0"/>
              <a:t>Οι άγνωστες παράμετροι μπορούν να προσδιοριστούν με τη μέθοδο των </a:t>
            </a:r>
            <a:r>
              <a:rPr lang="el-GR" sz="2200" dirty="0" err="1"/>
              <a:t>προσδιοριστέων</a:t>
            </a:r>
            <a:r>
              <a:rPr lang="el-GR" sz="2200" dirty="0"/>
              <a:t> συντελεστών.</a:t>
            </a:r>
          </a:p>
        </p:txBody>
      </p:sp>
      <p:graphicFrame>
        <p:nvGraphicFramePr>
          <p:cNvPr id="249858" name="Object 2"/>
          <p:cNvGraphicFramePr>
            <a:graphicFrameLocks noChangeAspect="1"/>
          </p:cNvGraphicFramePr>
          <p:nvPr/>
        </p:nvGraphicFramePr>
        <p:xfrm>
          <a:off x="5371939" y="1443363"/>
          <a:ext cx="3206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7480" imgH="228600" progId="Equation.DSMT4">
                  <p:embed/>
                </p:oleObj>
              </mc:Choice>
              <mc:Fallback>
                <p:oleObj name="Equation" r:id="rId3" imgW="177480" imgH="228600" progId="Equation.DSMT4">
                  <p:embed/>
                  <p:pic>
                    <p:nvPicPr>
                      <p:cNvPr id="24985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1939" y="1443363"/>
                        <a:ext cx="320675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59" name="Object 3"/>
          <p:cNvGraphicFramePr>
            <a:graphicFrameLocks noChangeAspect="1"/>
          </p:cNvGraphicFramePr>
          <p:nvPr/>
        </p:nvGraphicFramePr>
        <p:xfrm>
          <a:off x="8169328" y="1440717"/>
          <a:ext cx="2730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280" imgH="228600" progId="Equation.DSMT4">
                  <p:embed/>
                </p:oleObj>
              </mc:Choice>
              <mc:Fallback>
                <p:oleObj name="Equation" r:id="rId5" imgW="152280" imgH="228600" progId="Equation.DSMT4">
                  <p:embed/>
                  <p:pic>
                    <p:nvPicPr>
                      <p:cNvPr id="2498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9328" y="1440717"/>
                        <a:ext cx="2730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60" name="Object 4"/>
          <p:cNvGraphicFramePr>
            <a:graphicFrameLocks noChangeAspect="1"/>
          </p:cNvGraphicFramePr>
          <p:nvPr/>
        </p:nvGraphicFramePr>
        <p:xfrm>
          <a:off x="2162155" y="1817136"/>
          <a:ext cx="985838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45760" imgH="203040" progId="Equation.DSMT4">
                  <p:embed/>
                </p:oleObj>
              </mc:Choice>
              <mc:Fallback>
                <p:oleObj name="Equation" r:id="rId7" imgW="545760" imgH="203040" progId="Equation.DSMT4">
                  <p:embed/>
                  <p:pic>
                    <p:nvPicPr>
                      <p:cNvPr id="2498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155" y="1817136"/>
                        <a:ext cx="985838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61" name="Object 5"/>
          <p:cNvGraphicFramePr>
            <a:graphicFrameLocks noChangeAspect="1"/>
          </p:cNvGraphicFramePr>
          <p:nvPr/>
        </p:nvGraphicFramePr>
        <p:xfrm>
          <a:off x="2976563" y="2566988"/>
          <a:ext cx="319087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77680" imgH="253800" progId="Equation.DSMT4">
                  <p:embed/>
                </p:oleObj>
              </mc:Choice>
              <mc:Fallback>
                <p:oleObj name="Equation" r:id="rId9" imgW="1777680" imgH="253800" progId="Equation.DSMT4">
                  <p:embed/>
                  <p:pic>
                    <p:nvPicPr>
                      <p:cNvPr id="24986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6563" y="2566988"/>
                        <a:ext cx="3190875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62" name="Object 6"/>
          <p:cNvGraphicFramePr>
            <a:graphicFrameLocks noChangeAspect="1"/>
          </p:cNvGraphicFramePr>
          <p:nvPr/>
        </p:nvGraphicFramePr>
        <p:xfrm>
          <a:off x="5338962" y="3238680"/>
          <a:ext cx="960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33160" imgH="253800" progId="Equation.DSMT4">
                  <p:embed/>
                </p:oleObj>
              </mc:Choice>
              <mc:Fallback>
                <p:oleObj name="Equation" r:id="rId11" imgW="533160" imgH="253800" progId="Equation.DSMT4">
                  <p:embed/>
                  <p:pic>
                    <p:nvPicPr>
                      <p:cNvPr id="24986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8962" y="3238680"/>
                        <a:ext cx="9604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Ολοκλήρωση για μη-</a:t>
            </a:r>
            <a:r>
              <a:rPr lang="el-GR" dirty="0" err="1"/>
              <a:t>ισαπέχοντα </a:t>
            </a:r>
            <a:r>
              <a:rPr lang="el-GR" dirty="0"/>
              <a:t>σημεία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Με βάση τα παραπάνω διακρίνουμε τις ακόλουθες περιπτώσεις:</a:t>
            </a:r>
          </a:p>
          <a:p>
            <a:pPr marL="801688" indent="-350838">
              <a:buFont typeface="+mj-lt"/>
              <a:buAutoNum type="alphaLcPeriod"/>
              <a:tabLst>
                <a:tab pos="722313" algn="l"/>
              </a:tabLst>
            </a:pPr>
            <a:r>
              <a:rPr lang="el-GR" sz="2200" dirty="0"/>
              <a:t>τα σημεία</a:t>
            </a:r>
            <a:r>
              <a:rPr lang="en-US" sz="2200" dirty="0"/>
              <a:t>      </a:t>
            </a:r>
            <a:r>
              <a:rPr lang="el-GR" sz="2200" dirty="0"/>
              <a:t>για όλα τα</a:t>
            </a:r>
            <a:r>
              <a:rPr lang="en-US" sz="2200" dirty="0"/>
              <a:t>                   </a:t>
            </a:r>
            <a:r>
              <a:rPr lang="el-GR" sz="2200" dirty="0"/>
              <a:t>είναι δεδομένα, τέτοια ώστε να ικανοποιούν τον περιορισμό</a:t>
            </a:r>
            <a:r>
              <a:rPr lang="en-US" sz="2200" dirty="0"/>
              <a:t> (4)</a:t>
            </a:r>
            <a:r>
              <a:rPr lang="el-GR" sz="2200" dirty="0"/>
              <a:t>, ενώ οι συντελεστές</a:t>
            </a:r>
            <a:r>
              <a:rPr lang="en-US" sz="2200" dirty="0"/>
              <a:t>        </a:t>
            </a:r>
            <a:r>
              <a:rPr lang="el-GR" sz="2200" dirty="0"/>
              <a:t> για όλα τα</a:t>
            </a:r>
            <a:r>
              <a:rPr lang="en-US" sz="2200" dirty="0"/>
              <a:t>                   </a:t>
            </a:r>
            <a:r>
              <a:rPr lang="el-GR" sz="2200" dirty="0"/>
              <a:t>είναι προς προσδιορισμό.</a:t>
            </a:r>
          </a:p>
          <a:p>
            <a:pPr marL="801688" indent="-350838">
              <a:buFont typeface="+mj-lt"/>
              <a:buAutoNum type="alphaLcPeriod"/>
              <a:tabLst>
                <a:tab pos="722313" algn="l"/>
              </a:tabLst>
            </a:pPr>
            <a:r>
              <a:rPr lang="el-GR" sz="2200" dirty="0"/>
              <a:t>οι συντελεστές</a:t>
            </a:r>
            <a:r>
              <a:rPr lang="en-US" sz="2200" dirty="0"/>
              <a:t>       </a:t>
            </a:r>
            <a:r>
              <a:rPr lang="el-GR" sz="2200" dirty="0"/>
              <a:t>για όλα τα</a:t>
            </a:r>
            <a:r>
              <a:rPr lang="en-US" sz="2200" dirty="0"/>
              <a:t>                   </a:t>
            </a:r>
            <a:r>
              <a:rPr lang="el-GR" sz="2200" dirty="0"/>
              <a:t>είναι δεδομένοι, ενώ τα σημεία</a:t>
            </a:r>
            <a:r>
              <a:rPr lang="en-US" sz="2200" dirty="0"/>
              <a:t>      </a:t>
            </a:r>
            <a:r>
              <a:rPr lang="el-GR" sz="2200" dirty="0"/>
              <a:t>για όλα τα</a:t>
            </a:r>
            <a:r>
              <a:rPr lang="en-US" sz="2200" dirty="0"/>
              <a:t>                   </a:t>
            </a:r>
            <a:r>
              <a:rPr lang="el-GR" sz="2200" dirty="0"/>
              <a:t>είναι προς προσδιορισμό,</a:t>
            </a:r>
          </a:p>
          <a:p>
            <a:pPr marL="801688" indent="-350838">
              <a:buFont typeface="+mj-lt"/>
              <a:buAutoNum type="alphaLcPeriod"/>
              <a:tabLst>
                <a:tab pos="722313" algn="l"/>
              </a:tabLst>
            </a:pPr>
            <a:r>
              <a:rPr lang="el-GR" sz="2200" dirty="0"/>
              <a:t>τα σημεία</a:t>
            </a:r>
            <a:r>
              <a:rPr lang="en-US" sz="2200" dirty="0"/>
              <a:t>      </a:t>
            </a:r>
            <a:r>
              <a:rPr lang="el-GR" sz="2200" dirty="0"/>
              <a:t>καθώς και οι συντελεστές</a:t>
            </a:r>
            <a:r>
              <a:rPr lang="en-US" sz="2200" dirty="0"/>
              <a:t>       </a:t>
            </a:r>
            <a:r>
              <a:rPr lang="el-GR" sz="2200" dirty="0"/>
              <a:t>για όλα τα</a:t>
            </a:r>
            <a:r>
              <a:rPr lang="en-US" sz="2200" dirty="0"/>
              <a:t>          </a:t>
            </a:r>
            <a:r>
              <a:rPr lang="el-GR" sz="2200" dirty="0"/>
              <a:t>είναι προς προσδιορισμό.</a:t>
            </a:r>
          </a:p>
          <a:p>
            <a:r>
              <a:rPr lang="el-GR" sz="2200" dirty="0"/>
              <a:t>Ο υπολογισμός των αγνώστων παραμέτρων βασίζεται στην απαίτηση ο τύπος (3), να είναι ακριβής για τα βασικά πολυώνυμα:</a:t>
            </a:r>
          </a:p>
          <a:p>
            <a:pPr>
              <a:buNone/>
            </a:pPr>
            <a:r>
              <a:rPr lang="el-GR" sz="2200" dirty="0"/>
              <a:t>	</a:t>
            </a:r>
          </a:p>
          <a:p>
            <a:pPr>
              <a:spcBef>
                <a:spcPts val="1800"/>
              </a:spcBef>
              <a:buNone/>
            </a:pPr>
            <a:r>
              <a:rPr lang="el-GR" sz="2200" dirty="0"/>
              <a:t>	για μια κατάλληλη τιμή του</a:t>
            </a:r>
          </a:p>
          <a:p>
            <a:endParaRPr lang="el-GR" sz="2200" dirty="0"/>
          </a:p>
        </p:txBody>
      </p:sp>
      <p:graphicFrame>
        <p:nvGraphicFramePr>
          <p:cNvPr id="250882" name="Object 2"/>
          <p:cNvGraphicFramePr>
            <a:graphicFrameLocks noChangeAspect="1"/>
          </p:cNvGraphicFramePr>
          <p:nvPr/>
        </p:nvGraphicFramePr>
        <p:xfrm>
          <a:off x="2535037" y="1845006"/>
          <a:ext cx="2730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280" imgH="228600" progId="Equation.DSMT4">
                  <p:embed/>
                </p:oleObj>
              </mc:Choice>
              <mc:Fallback>
                <p:oleObj name="Equation" r:id="rId2" imgW="152280" imgH="228600" progId="Equation.DSMT4">
                  <p:embed/>
                  <p:pic>
                    <p:nvPicPr>
                      <p:cNvPr id="25088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5037" y="1845006"/>
                        <a:ext cx="2730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83" name="Object 3"/>
          <p:cNvGraphicFramePr>
            <a:graphicFrameLocks noChangeAspect="1"/>
          </p:cNvGraphicFramePr>
          <p:nvPr/>
        </p:nvGraphicFramePr>
        <p:xfrm>
          <a:off x="4133844" y="1819782"/>
          <a:ext cx="10731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6880" imgH="253800" progId="Equation.DSMT4">
                  <p:embed/>
                </p:oleObj>
              </mc:Choice>
              <mc:Fallback>
                <p:oleObj name="Equation" r:id="rId4" imgW="596880" imgH="253800" progId="Equation.DSMT4">
                  <p:embed/>
                  <p:pic>
                    <p:nvPicPr>
                      <p:cNvPr id="2508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3844" y="1819782"/>
                        <a:ext cx="10731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84" name="Object 4"/>
          <p:cNvGraphicFramePr>
            <a:graphicFrameLocks noChangeAspect="1"/>
          </p:cNvGraphicFramePr>
          <p:nvPr/>
        </p:nvGraphicFramePr>
        <p:xfrm>
          <a:off x="7712122" y="2182266"/>
          <a:ext cx="29210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7480" imgH="228600" progId="Equation.DSMT4">
                  <p:embed/>
                </p:oleObj>
              </mc:Choice>
              <mc:Fallback>
                <p:oleObj name="Equation" r:id="rId6" imgW="177480" imgH="228600" progId="Equation.DSMT4">
                  <p:embed/>
                  <p:pic>
                    <p:nvPicPr>
                      <p:cNvPr id="2508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2122" y="2182266"/>
                        <a:ext cx="29210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85" name="Object 5"/>
          <p:cNvGraphicFramePr>
            <a:graphicFrameLocks noChangeAspect="1"/>
          </p:cNvGraphicFramePr>
          <p:nvPr/>
        </p:nvGraphicFramePr>
        <p:xfrm>
          <a:off x="2600298" y="2505774"/>
          <a:ext cx="10731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96880" imgH="253800" progId="Equation.DSMT4">
                  <p:embed/>
                </p:oleObj>
              </mc:Choice>
              <mc:Fallback>
                <p:oleObj name="Equation" r:id="rId8" imgW="596880" imgH="253800" progId="Equation.DSMT4">
                  <p:embed/>
                  <p:pic>
                    <p:nvPicPr>
                      <p:cNvPr id="2508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0298" y="2505774"/>
                        <a:ext cx="10731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87" name="Object 7"/>
          <p:cNvGraphicFramePr>
            <a:graphicFrameLocks noChangeAspect="1"/>
          </p:cNvGraphicFramePr>
          <p:nvPr/>
        </p:nvGraphicFramePr>
        <p:xfrm>
          <a:off x="3111480" y="2917818"/>
          <a:ext cx="29210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7480" imgH="228600" progId="Equation.DSMT4">
                  <p:embed/>
                </p:oleObj>
              </mc:Choice>
              <mc:Fallback>
                <p:oleObj name="Equation" r:id="rId10" imgW="177480" imgH="228600" progId="Equation.DSMT4">
                  <p:embed/>
                  <p:pic>
                    <p:nvPicPr>
                      <p:cNvPr id="25088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480" y="2917818"/>
                        <a:ext cx="29210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89" name="Object 9"/>
          <p:cNvGraphicFramePr>
            <a:graphicFrameLocks noChangeAspect="1"/>
          </p:cNvGraphicFramePr>
          <p:nvPr/>
        </p:nvGraphicFramePr>
        <p:xfrm>
          <a:off x="4754565" y="2903883"/>
          <a:ext cx="10731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96880" imgH="253800" progId="Equation.DSMT4">
                  <p:embed/>
                </p:oleObj>
              </mc:Choice>
              <mc:Fallback>
                <p:oleObj name="Equation" r:id="rId11" imgW="596880" imgH="253800" progId="Equation.DSMT4">
                  <p:embed/>
                  <p:pic>
                    <p:nvPicPr>
                      <p:cNvPr id="25088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4565" y="2903883"/>
                        <a:ext cx="10731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91" name="Object 11"/>
          <p:cNvGraphicFramePr>
            <a:graphicFrameLocks noChangeAspect="1"/>
          </p:cNvGraphicFramePr>
          <p:nvPr/>
        </p:nvGraphicFramePr>
        <p:xfrm>
          <a:off x="2557615" y="3258435"/>
          <a:ext cx="2730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2280" imgH="228600" progId="Equation.DSMT4">
                  <p:embed/>
                </p:oleObj>
              </mc:Choice>
              <mc:Fallback>
                <p:oleObj name="Equation" r:id="rId12" imgW="152280" imgH="228600" progId="Equation.DSMT4">
                  <p:embed/>
                  <p:pic>
                    <p:nvPicPr>
                      <p:cNvPr id="25089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7615" y="3258435"/>
                        <a:ext cx="2730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93" name="Object 13"/>
          <p:cNvGraphicFramePr>
            <a:graphicFrameLocks noChangeAspect="1"/>
          </p:cNvGraphicFramePr>
          <p:nvPr/>
        </p:nvGraphicFramePr>
        <p:xfrm>
          <a:off x="4124863" y="3241326"/>
          <a:ext cx="10731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96880" imgH="253800" progId="Equation.DSMT4">
                  <p:embed/>
                </p:oleObj>
              </mc:Choice>
              <mc:Fallback>
                <p:oleObj name="Equation" r:id="rId11" imgW="596880" imgH="253800" progId="Equation.DSMT4">
                  <p:embed/>
                  <p:pic>
                    <p:nvPicPr>
                      <p:cNvPr id="25089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4863" y="3241326"/>
                        <a:ext cx="10731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95" name="Object 15"/>
          <p:cNvGraphicFramePr>
            <a:graphicFrameLocks noChangeAspect="1"/>
          </p:cNvGraphicFramePr>
          <p:nvPr/>
        </p:nvGraphicFramePr>
        <p:xfrm>
          <a:off x="2557615" y="3651435"/>
          <a:ext cx="2730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2280" imgH="228600" progId="Equation.DSMT4">
                  <p:embed/>
                </p:oleObj>
              </mc:Choice>
              <mc:Fallback>
                <p:oleObj name="Equation" r:id="rId13" imgW="152280" imgH="228600" progId="Equation.DSMT4">
                  <p:embed/>
                  <p:pic>
                    <p:nvPicPr>
                      <p:cNvPr id="25089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7615" y="3651435"/>
                        <a:ext cx="2730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97" name="Object 17"/>
          <p:cNvGraphicFramePr>
            <a:graphicFrameLocks noChangeAspect="1"/>
          </p:cNvGraphicFramePr>
          <p:nvPr/>
        </p:nvGraphicFramePr>
        <p:xfrm>
          <a:off x="5841316" y="3649848"/>
          <a:ext cx="29210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77480" imgH="228600" progId="Equation.DSMT4">
                  <p:embed/>
                </p:oleObj>
              </mc:Choice>
              <mc:Fallback>
                <p:oleObj name="Equation" r:id="rId14" imgW="177480" imgH="228600" progId="Equation.DSMT4">
                  <p:embed/>
                  <p:pic>
                    <p:nvPicPr>
                      <p:cNvPr id="25089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1316" y="3649848"/>
                        <a:ext cx="292100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98" name="Object 18"/>
          <p:cNvGraphicFramePr>
            <a:graphicFrameLocks noChangeAspect="1"/>
          </p:cNvGraphicFramePr>
          <p:nvPr/>
        </p:nvGraphicFramePr>
        <p:xfrm>
          <a:off x="7492702" y="3645432"/>
          <a:ext cx="10731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596880" imgH="253800" progId="Equation.DSMT4">
                  <p:embed/>
                </p:oleObj>
              </mc:Choice>
              <mc:Fallback>
                <p:oleObj name="Equation" r:id="rId15" imgW="596880" imgH="253800" progId="Equation.DSMT4">
                  <p:embed/>
                  <p:pic>
                    <p:nvPicPr>
                      <p:cNvPr id="250898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2702" y="3645432"/>
                        <a:ext cx="10731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99" name="Object 19"/>
          <p:cNvGraphicFramePr>
            <a:graphicFrameLocks noChangeAspect="1"/>
          </p:cNvGraphicFramePr>
          <p:nvPr/>
        </p:nvGraphicFramePr>
        <p:xfrm>
          <a:off x="3498056" y="5254625"/>
          <a:ext cx="2147888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193760" imgH="215640" progId="Equation.DSMT4">
                  <p:embed/>
                </p:oleObj>
              </mc:Choice>
              <mc:Fallback>
                <p:oleObj name="Equation" r:id="rId16" imgW="1193760" imgH="215640" progId="Equation.DSMT4">
                  <p:embed/>
                  <p:pic>
                    <p:nvPicPr>
                      <p:cNvPr id="25089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8056" y="5254625"/>
                        <a:ext cx="2147888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900" name="Object 20"/>
          <p:cNvGraphicFramePr>
            <a:graphicFrameLocks noChangeAspect="1"/>
          </p:cNvGraphicFramePr>
          <p:nvPr/>
        </p:nvGraphicFramePr>
        <p:xfrm>
          <a:off x="4043359" y="5724027"/>
          <a:ext cx="27305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52280" imgH="177480" progId="Equation.DSMT4">
                  <p:embed/>
                </p:oleObj>
              </mc:Choice>
              <mc:Fallback>
                <p:oleObj name="Equation" r:id="rId18" imgW="152280" imgH="177480" progId="Equation.DSMT4">
                  <p:embed/>
                  <p:pic>
                    <p:nvPicPr>
                      <p:cNvPr id="25090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3359" y="5724027"/>
                        <a:ext cx="273050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Ολοκλήρωση για μη-</a:t>
            </a:r>
            <a:r>
              <a:rPr lang="el-GR" dirty="0" err="1"/>
              <a:t>ισαπέχοντα </a:t>
            </a:r>
            <a:r>
              <a:rPr lang="el-GR" dirty="0"/>
              <a:t>σημεία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b="1" dirty="0"/>
              <a:t>Ορισμός 8.2  </a:t>
            </a:r>
            <a:r>
              <a:rPr lang="el-GR" sz="2200" dirty="0"/>
              <a:t>Ένας τύπος αριθμητικής ολοκλήρωσης της έκφρασης 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buNone/>
            </a:pPr>
            <a:r>
              <a:rPr lang="el-GR" sz="2200" dirty="0"/>
              <a:t>	ονομάζεται </a:t>
            </a:r>
            <a:r>
              <a:rPr lang="el-GR" sz="2200" b="1" dirty="0"/>
              <a:t>τύπος μέγιστης δυνατής ακρίβειας τάξης     </a:t>
            </a:r>
            <a:r>
              <a:rPr lang="el-GR" sz="2200" dirty="0"/>
              <a:t>αν ο τύπος αυτός δίνει ακριβή αποτελέσματα για όλες τις συναρτήσεις που είναι πολυώνυμα βαθμού μικρότερου ή ίσου με       Ενώ κάθε άλλος τύπος δίνει ακριβή αποτελέσματα για όλες τις συναρτήσεις που είναι πολυώνυμα βαθμού το πολύ </a:t>
            </a:r>
          </a:p>
          <a:p>
            <a:pPr>
              <a:spcBef>
                <a:spcPts val="1800"/>
              </a:spcBef>
            </a:pPr>
            <a:r>
              <a:rPr lang="el-GR" sz="2200" dirty="0"/>
              <a:t>Στη συνέχεια θα εξετάσουμε τις τρεις παραπάνω περιπτώσεις ξεχωριστά.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1907" name="Object 3"/>
              <p:cNvSpPr txBox="1"/>
              <p:nvPr/>
            </p:nvSpPr>
            <p:spPr bwMode="auto">
              <a:xfrm>
                <a:off x="3281363" y="1895475"/>
                <a:ext cx="2579687" cy="7762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≃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1907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81363" y="1895475"/>
                <a:ext cx="2579687" cy="7762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51908" name="Object 4"/>
          <p:cNvGraphicFramePr>
            <a:graphicFrameLocks noChangeAspect="1"/>
          </p:cNvGraphicFramePr>
          <p:nvPr/>
        </p:nvGraphicFramePr>
        <p:xfrm>
          <a:off x="7057530" y="2684805"/>
          <a:ext cx="230188" cy="32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6720" imgH="177480" progId="Equation.DSMT4">
                  <p:embed/>
                </p:oleObj>
              </mc:Choice>
              <mc:Fallback>
                <p:oleObj name="Equation" r:id="rId3" imgW="126720" imgH="177480" progId="Equation.DSMT4">
                  <p:embed/>
                  <p:pic>
                    <p:nvPicPr>
                      <p:cNvPr id="2519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7530" y="2684805"/>
                        <a:ext cx="230188" cy="322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1912" name="Object 8"/>
          <p:cNvGraphicFramePr>
            <a:graphicFrameLocks noChangeAspect="1"/>
          </p:cNvGraphicFramePr>
          <p:nvPr/>
        </p:nvGraphicFramePr>
        <p:xfrm>
          <a:off x="6450042" y="3350682"/>
          <a:ext cx="276225" cy="32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280" imgH="177480" progId="Equation.DSMT4">
                  <p:embed/>
                </p:oleObj>
              </mc:Choice>
              <mc:Fallback>
                <p:oleObj name="Equation" r:id="rId5" imgW="152280" imgH="177480" progId="Equation.DSMT4">
                  <p:embed/>
                  <p:pic>
                    <p:nvPicPr>
                      <p:cNvPr id="25191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0042" y="3350682"/>
                        <a:ext cx="276225" cy="322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1913" name="Object 9"/>
          <p:cNvGraphicFramePr>
            <a:graphicFrameLocks noChangeAspect="1"/>
          </p:cNvGraphicFramePr>
          <p:nvPr/>
        </p:nvGraphicFramePr>
        <p:xfrm>
          <a:off x="5351139" y="4010562"/>
          <a:ext cx="1352550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49160" imgH="203040" progId="Equation.DSMT4">
                  <p:embed/>
                </p:oleObj>
              </mc:Choice>
              <mc:Fallback>
                <p:oleObj name="Equation" r:id="rId7" imgW="749160" imgH="203040" progId="Equation.DSMT4">
                  <p:embed/>
                  <p:pic>
                    <p:nvPicPr>
                      <p:cNvPr id="25191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1139" y="4010562"/>
                        <a:ext cx="1352550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Αριθμητική ολοκλήρωση κατά</a:t>
            </a:r>
            <a:br>
              <a:rPr lang="en-US" dirty="0"/>
            </a:br>
            <a:r>
              <a:rPr lang="en-US" dirty="0"/>
              <a:t>Newton-Cotes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Στην πρώτη περίπτωση </a:t>
            </a:r>
            <a:r>
              <a:rPr lang="en-US" sz="2200" dirty="0"/>
              <a:t>(</a:t>
            </a:r>
            <a:r>
              <a:rPr lang="el-GR" sz="2200" dirty="0"/>
              <a:t>α</a:t>
            </a:r>
            <a:r>
              <a:rPr lang="en-US" sz="2200" dirty="0"/>
              <a:t>) </a:t>
            </a:r>
            <a:r>
              <a:rPr lang="el-GR" sz="2200" dirty="0"/>
              <a:t>έχουμε να προσδιορίσουμε συνολικά </a:t>
            </a:r>
            <a:r>
              <a:rPr lang="en-US" sz="2200" dirty="0"/>
              <a:t>	    </a:t>
            </a:r>
            <a:r>
              <a:rPr lang="el-GR" sz="2200" dirty="0"/>
              <a:t>παραμέτρους.</a:t>
            </a:r>
          </a:p>
          <a:p>
            <a:r>
              <a:rPr lang="el-GR" sz="2200" dirty="0"/>
              <a:t>Απαιτούμε ο τύπος</a:t>
            </a:r>
            <a:r>
              <a:rPr lang="en-US" sz="2200" dirty="0"/>
              <a:t> (3)</a:t>
            </a:r>
            <a:r>
              <a:rPr lang="el-GR" sz="2200" dirty="0"/>
              <a:t> 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buNone/>
            </a:pPr>
            <a:r>
              <a:rPr lang="el-GR" sz="2200" dirty="0"/>
              <a:t>	να είναι ακριβής για τις πρώτες στη σειρά εκφράσεις των βασικών πολυωνύμων</a:t>
            </a:r>
          </a:p>
          <a:p>
            <a:pPr>
              <a:buNone/>
            </a:pPr>
            <a:endParaRPr lang="el-GR" sz="2200" dirty="0"/>
          </a:p>
          <a:p>
            <a:pPr>
              <a:spcBef>
                <a:spcPts val="1800"/>
              </a:spcBef>
              <a:buNone/>
            </a:pPr>
            <a:r>
              <a:rPr lang="el-GR" sz="2200" dirty="0"/>
              <a:t>	έως ότου σχηματίσουμε              γραμμικά ανεξάρτητες εξισώσεις η λύση των οποίων θα μας δώσει τις ζητούμενες τιμές των αγνώστων παραμέτρων.</a:t>
            </a:r>
          </a:p>
        </p:txBody>
      </p:sp>
      <p:graphicFrame>
        <p:nvGraphicFramePr>
          <p:cNvPr id="252930" name="Object 2"/>
          <p:cNvGraphicFramePr>
            <a:graphicFrameLocks noChangeAspect="1"/>
          </p:cNvGraphicFramePr>
          <p:nvPr/>
        </p:nvGraphicFramePr>
        <p:xfrm>
          <a:off x="870252" y="1771980"/>
          <a:ext cx="777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1640" imgH="253800" progId="Equation.DSMT4">
                  <p:embed/>
                </p:oleObj>
              </mc:Choice>
              <mc:Fallback>
                <p:oleObj name="Equation" r:id="rId2" imgW="431640" imgH="253800" progId="Equation.DSMT4">
                  <p:embed/>
                  <p:pic>
                    <p:nvPicPr>
                      <p:cNvPr id="25293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252" y="1771980"/>
                        <a:ext cx="777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52932" name="Object 4"/>
              <p:cNvSpPr txBox="1"/>
              <p:nvPr/>
            </p:nvSpPr>
            <p:spPr bwMode="auto">
              <a:xfrm>
                <a:off x="3282950" y="2595563"/>
                <a:ext cx="2579688" cy="7762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≃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2932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82950" y="2595563"/>
                <a:ext cx="2579688" cy="7762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52933" name="Object 5"/>
          <p:cNvGraphicFramePr>
            <a:graphicFrameLocks noChangeAspect="1"/>
          </p:cNvGraphicFramePr>
          <p:nvPr/>
        </p:nvGraphicFramePr>
        <p:xfrm>
          <a:off x="3497263" y="4153263"/>
          <a:ext cx="214947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93760" imgH="215640" progId="Equation.DSMT4">
                  <p:embed/>
                </p:oleObj>
              </mc:Choice>
              <mc:Fallback>
                <p:oleObj name="Equation" r:id="rId5" imgW="1193760" imgH="215640" progId="Equation.DSMT4">
                  <p:embed/>
                  <p:pic>
                    <p:nvPicPr>
                      <p:cNvPr id="2529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7263" y="4153263"/>
                        <a:ext cx="2149475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2934" name="Object 6"/>
          <p:cNvGraphicFramePr>
            <a:graphicFrameLocks noChangeAspect="1"/>
          </p:cNvGraphicFramePr>
          <p:nvPr/>
        </p:nvGraphicFramePr>
        <p:xfrm>
          <a:off x="3707164" y="4673976"/>
          <a:ext cx="777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31640" imgH="253800" progId="Equation.DSMT4">
                  <p:embed/>
                </p:oleObj>
              </mc:Choice>
              <mc:Fallback>
                <p:oleObj name="Equation" r:id="rId7" imgW="431640" imgH="253800" progId="Equation.DSMT4">
                  <p:embed/>
                  <p:pic>
                    <p:nvPicPr>
                      <p:cNvPr id="25293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164" y="4673976"/>
                        <a:ext cx="777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Αριθμητική ολοκλήρωση κατά</a:t>
            </a:r>
            <a:br>
              <a:rPr lang="en-US" dirty="0"/>
            </a:br>
            <a:r>
              <a:rPr lang="en-US" dirty="0"/>
              <a:t>Newton-Cotes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Για να ικανοποιούνται οι παραπάνω συνθήκες με δεδομένα τα </a:t>
            </a:r>
            <a:r>
              <a:rPr lang="en-US" sz="2200" dirty="0"/>
              <a:t>   </a:t>
            </a:r>
            <a:r>
              <a:rPr lang="el-GR" sz="2200" dirty="0"/>
              <a:t>θα πρέπει οι συντελεστές</a:t>
            </a:r>
            <a:r>
              <a:rPr lang="en-US" sz="2200" dirty="0"/>
              <a:t>                         </a:t>
            </a:r>
            <a:r>
              <a:rPr lang="el-GR" sz="2200" dirty="0"/>
              <a:t>να ικανοποιούν το ακόλουθο σύστημα των</a:t>
            </a:r>
            <a:r>
              <a:rPr lang="en-US" sz="2200" dirty="0"/>
              <a:t>             </a:t>
            </a:r>
            <a:r>
              <a:rPr lang="el-GR" sz="2200" dirty="0"/>
              <a:t>γραμμικών αλγεβρικών εξισώσεων:</a:t>
            </a:r>
          </a:p>
        </p:txBody>
      </p:sp>
      <p:graphicFrame>
        <p:nvGraphicFramePr>
          <p:cNvPr id="253954" name="Object 2"/>
          <p:cNvGraphicFramePr>
            <a:graphicFrameLocks noChangeAspect="1"/>
          </p:cNvGraphicFramePr>
          <p:nvPr/>
        </p:nvGraphicFramePr>
        <p:xfrm>
          <a:off x="1447800" y="2763838"/>
          <a:ext cx="6265863" cy="329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79760" imgH="1828800" progId="Equation.DSMT4">
                  <p:embed/>
                </p:oleObj>
              </mc:Choice>
              <mc:Fallback>
                <p:oleObj name="Equation" r:id="rId2" imgW="3479760" imgH="1828800" progId="Equation.DSMT4">
                  <p:embed/>
                  <p:pic>
                    <p:nvPicPr>
                      <p:cNvPr id="25395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763838"/>
                        <a:ext cx="6265863" cy="3290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55" name="Object 3"/>
          <p:cNvGraphicFramePr>
            <a:graphicFrameLocks noChangeAspect="1"/>
          </p:cNvGraphicFramePr>
          <p:nvPr/>
        </p:nvGraphicFramePr>
        <p:xfrm>
          <a:off x="8053792" y="1440717"/>
          <a:ext cx="2730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280" imgH="228600" progId="Equation.DSMT4">
                  <p:embed/>
                </p:oleObj>
              </mc:Choice>
              <mc:Fallback>
                <p:oleObj name="Equation" r:id="rId4" imgW="152280" imgH="228600" progId="Equation.DSMT4">
                  <p:embed/>
                  <p:pic>
                    <p:nvPicPr>
                      <p:cNvPr id="2539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3792" y="1440717"/>
                        <a:ext cx="2730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56" name="Object 4"/>
          <p:cNvGraphicFramePr>
            <a:graphicFrameLocks noChangeAspect="1"/>
          </p:cNvGraphicFramePr>
          <p:nvPr/>
        </p:nvGraphicFramePr>
        <p:xfrm>
          <a:off x="3852344" y="1771980"/>
          <a:ext cx="14605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12520" imgH="253800" progId="Equation.DSMT4">
                  <p:embed/>
                </p:oleObj>
              </mc:Choice>
              <mc:Fallback>
                <p:oleObj name="Equation" r:id="rId6" imgW="812520" imgH="253800" progId="Equation.DSMT4">
                  <p:embed/>
                  <p:pic>
                    <p:nvPicPr>
                      <p:cNvPr id="2539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2344" y="1771980"/>
                        <a:ext cx="14605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57" name="Object 5"/>
          <p:cNvGraphicFramePr>
            <a:graphicFrameLocks noChangeAspect="1"/>
          </p:cNvGraphicFramePr>
          <p:nvPr/>
        </p:nvGraphicFramePr>
        <p:xfrm>
          <a:off x="3628141" y="2104131"/>
          <a:ext cx="777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31640" imgH="253800" progId="Equation.DSMT4">
                  <p:embed/>
                </p:oleObj>
              </mc:Choice>
              <mc:Fallback>
                <p:oleObj name="Equation" r:id="rId8" imgW="431640" imgH="253800" progId="Equation.DSMT4">
                  <p:embed/>
                  <p:pic>
                    <p:nvPicPr>
                      <p:cNvPr id="2539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8141" y="2104131"/>
                        <a:ext cx="777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Αριθμητική ολοκλήρωση κατά</a:t>
            </a:r>
            <a:br>
              <a:rPr lang="en-US" dirty="0"/>
            </a:br>
            <a:r>
              <a:rPr lang="en-US" dirty="0"/>
              <a:t>Newton-Cotes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Το σύστημα αυτό έχει μία μοναδική λύση επειδή η ορίζουσα του ανάστροφου        του μητρώου      των συντελεστών των αγνώστων 		 είναι η γνωστή ορίζουσα του </a:t>
            </a:r>
            <a:r>
              <a:rPr lang="en-US" sz="2200" dirty="0" err="1"/>
              <a:t>Vandermonde</a:t>
            </a:r>
            <a:r>
              <a:rPr lang="el-GR" sz="2200" dirty="0"/>
              <a:t>:</a:t>
            </a:r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1800"/>
              </a:spcBef>
              <a:buNone/>
            </a:pPr>
            <a:r>
              <a:rPr lang="el-GR" sz="2200" dirty="0"/>
              <a:t>	η τιμή της οποίας ισούται με:</a:t>
            </a:r>
          </a:p>
          <a:p>
            <a:endParaRPr lang="el-GR" sz="2200" dirty="0"/>
          </a:p>
          <a:p>
            <a:pPr>
              <a:buNone/>
            </a:pPr>
            <a:r>
              <a:rPr lang="el-GR" sz="2200" dirty="0"/>
              <a:t>	</a:t>
            </a:r>
          </a:p>
          <a:p>
            <a:pPr>
              <a:spcBef>
                <a:spcPts val="1800"/>
              </a:spcBef>
              <a:buNone/>
            </a:pPr>
            <a:r>
              <a:rPr lang="el-GR" sz="2200" dirty="0"/>
              <a:t>	και είναι διάφορη του μηδενός επειδή</a:t>
            </a:r>
          </a:p>
          <a:p>
            <a:endParaRPr lang="el-GR" sz="2200" dirty="0"/>
          </a:p>
        </p:txBody>
      </p:sp>
      <p:graphicFrame>
        <p:nvGraphicFramePr>
          <p:cNvPr id="256002" name="Object 2"/>
          <p:cNvGraphicFramePr>
            <a:graphicFrameLocks noChangeAspect="1"/>
          </p:cNvGraphicFramePr>
          <p:nvPr/>
        </p:nvGraphicFramePr>
        <p:xfrm>
          <a:off x="2381220" y="1760691"/>
          <a:ext cx="43180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200" imgH="190440" progId="Equation.DSMT4">
                  <p:embed/>
                </p:oleObj>
              </mc:Choice>
              <mc:Fallback>
                <p:oleObj name="Equation" r:id="rId2" imgW="241200" imgH="190440" progId="Equation.DSMT4">
                  <p:embed/>
                  <p:pic>
                    <p:nvPicPr>
                      <p:cNvPr id="2560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20" y="1760691"/>
                        <a:ext cx="43180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03" name="Object 3"/>
          <p:cNvGraphicFramePr>
            <a:graphicFrameLocks noChangeAspect="1"/>
          </p:cNvGraphicFramePr>
          <p:nvPr/>
        </p:nvGraphicFramePr>
        <p:xfrm>
          <a:off x="4389435" y="1799850"/>
          <a:ext cx="32067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480" imgH="164880" progId="Equation.DSMT4">
                  <p:embed/>
                </p:oleObj>
              </mc:Choice>
              <mc:Fallback>
                <p:oleObj name="Equation" r:id="rId4" imgW="177480" imgH="164880" progId="Equation.DSMT4">
                  <p:embed/>
                  <p:pic>
                    <p:nvPicPr>
                      <p:cNvPr id="2560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9435" y="1799850"/>
                        <a:ext cx="320675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04" name="Object 4"/>
          <p:cNvGraphicFramePr>
            <a:graphicFrameLocks noChangeAspect="1"/>
          </p:cNvGraphicFramePr>
          <p:nvPr/>
        </p:nvGraphicFramePr>
        <p:xfrm>
          <a:off x="906765" y="2100597"/>
          <a:ext cx="14605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12520" imgH="253800" progId="Equation.DSMT4">
                  <p:embed/>
                </p:oleObj>
              </mc:Choice>
              <mc:Fallback>
                <p:oleObj name="Equation" r:id="rId6" imgW="812520" imgH="253800" progId="Equation.DSMT4">
                  <p:embed/>
                  <p:pic>
                    <p:nvPicPr>
                      <p:cNvPr id="2560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765" y="2100597"/>
                        <a:ext cx="14605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05" name="Object 5"/>
          <p:cNvGraphicFramePr>
            <a:graphicFrameLocks noChangeAspect="1"/>
          </p:cNvGraphicFramePr>
          <p:nvPr/>
        </p:nvGraphicFramePr>
        <p:xfrm>
          <a:off x="2447131" y="2589201"/>
          <a:ext cx="4249738" cy="169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61960" imgH="939600" progId="Equation.DSMT4">
                  <p:embed/>
                </p:oleObj>
              </mc:Choice>
              <mc:Fallback>
                <p:oleObj name="Equation" r:id="rId8" imgW="2361960" imgH="939600" progId="Equation.DSMT4">
                  <p:embed/>
                  <p:pic>
                    <p:nvPicPr>
                      <p:cNvPr id="2560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131" y="2589201"/>
                        <a:ext cx="4249738" cy="169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06" name="Object 6"/>
          <p:cNvGraphicFramePr>
            <a:graphicFrameLocks noChangeAspect="1"/>
          </p:cNvGraphicFramePr>
          <p:nvPr/>
        </p:nvGraphicFramePr>
        <p:xfrm>
          <a:off x="3245644" y="4759707"/>
          <a:ext cx="2652713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73120" imgH="469800" progId="Equation.DSMT4">
                  <p:embed/>
                </p:oleObj>
              </mc:Choice>
              <mc:Fallback>
                <p:oleObj name="Equation" r:id="rId10" imgW="1473120" imgH="469800" progId="Equation.DSMT4">
                  <p:embed/>
                  <p:pic>
                    <p:nvPicPr>
                      <p:cNvPr id="25600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5644" y="4759707"/>
                        <a:ext cx="2652713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07" name="Object 7"/>
          <p:cNvGraphicFramePr>
            <a:graphicFrameLocks noChangeAspect="1"/>
          </p:cNvGraphicFramePr>
          <p:nvPr/>
        </p:nvGraphicFramePr>
        <p:xfrm>
          <a:off x="5299614" y="5645539"/>
          <a:ext cx="1855788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28520" imgH="241200" progId="Equation.DSMT4">
                  <p:embed/>
                </p:oleObj>
              </mc:Choice>
              <mc:Fallback>
                <p:oleObj name="Equation" r:id="rId12" imgW="1028520" imgH="241200" progId="Equation.DSMT4">
                  <p:embed/>
                  <p:pic>
                    <p:nvPicPr>
                      <p:cNvPr id="25600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9614" y="5645539"/>
                        <a:ext cx="1855788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Αριθμητική ολοκλήρωση κατά</a:t>
            </a:r>
            <a:br>
              <a:rPr lang="en-US" dirty="0"/>
            </a:br>
            <a:r>
              <a:rPr lang="en-US" dirty="0"/>
              <a:t>Newton-Cotes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200" dirty="0"/>
              <a:t>Αν αυτές οι τιμές των</a:t>
            </a:r>
            <a:r>
              <a:rPr lang="en-US" sz="2200" dirty="0"/>
              <a:t>      </a:t>
            </a:r>
            <a:r>
              <a:rPr lang="el-GR" sz="2200" dirty="0"/>
              <a:t>αντικατασταθούν στον τύπο</a:t>
            </a:r>
            <a:r>
              <a:rPr lang="en-US" sz="2200" dirty="0"/>
              <a:t> (3):</a:t>
            </a:r>
            <a:endParaRPr lang="el-GR" sz="2200" dirty="0"/>
          </a:p>
          <a:p>
            <a:endParaRPr lang="en-US" sz="2200" dirty="0"/>
          </a:p>
          <a:p>
            <a:endParaRPr lang="en-US" sz="2200" dirty="0"/>
          </a:p>
          <a:p>
            <a:pPr>
              <a:spcBef>
                <a:spcPts val="1800"/>
              </a:spcBef>
              <a:buNone/>
            </a:pPr>
            <a:r>
              <a:rPr lang="en-US" sz="2200" dirty="0"/>
              <a:t>	</a:t>
            </a:r>
            <a:r>
              <a:rPr lang="el-GR" sz="2200" dirty="0"/>
              <a:t>τότε ο σχηματιζόμενος τύπος αριθμητικής ολοκλήρωσης θα είναι ακριβής για πολυώνυμα μέχρι βαθμού τουλάχιστον </a:t>
            </a:r>
            <a:r>
              <a:rPr lang="en-US" sz="2200" dirty="0"/>
              <a:t>     </a:t>
            </a:r>
            <a:r>
              <a:rPr lang="el-GR" sz="2200" dirty="0"/>
              <a:t>και, επομένως, θα είναι τύπος μέγιστης δυνατής ακρίβειας τάξης</a:t>
            </a:r>
            <a:r>
              <a:rPr lang="en-US" sz="2200" dirty="0"/>
              <a:t> </a:t>
            </a:r>
            <a:endParaRPr lang="el-GR" sz="2200" dirty="0"/>
          </a:p>
          <a:p>
            <a:pPr>
              <a:spcBef>
                <a:spcPts val="1800"/>
              </a:spcBef>
            </a:pPr>
            <a:r>
              <a:rPr lang="el-GR" sz="2200" dirty="0"/>
              <a:t>Οι γνωστοί μας κλειστοί και ανοικτοί τύποι των </a:t>
            </a:r>
            <a:r>
              <a:rPr lang="en-US" sz="2200" dirty="0"/>
              <a:t>Newton – Cotes </a:t>
            </a:r>
            <a:r>
              <a:rPr lang="el-GR" sz="2200" dirty="0"/>
              <a:t>αποτελούν μία υποπερίπτωση της κατηγορίας των τύπων αριθμητικής ολοκλήρωσης που εξετάσαμε προηγουμένως.</a:t>
            </a:r>
          </a:p>
        </p:txBody>
      </p:sp>
      <p:graphicFrame>
        <p:nvGraphicFramePr>
          <p:cNvPr id="257026" name="Object 2"/>
          <p:cNvGraphicFramePr>
            <a:graphicFrameLocks noChangeAspect="1"/>
          </p:cNvGraphicFramePr>
          <p:nvPr/>
        </p:nvGraphicFramePr>
        <p:xfrm>
          <a:off x="3363724" y="1454652"/>
          <a:ext cx="3206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480" imgH="228600" progId="Equation.DSMT4">
                  <p:embed/>
                </p:oleObj>
              </mc:Choice>
              <mc:Fallback>
                <p:oleObj name="Equation" r:id="rId2" imgW="177480" imgH="228600" progId="Equation.DSMT4">
                  <p:embed/>
                  <p:pic>
                    <p:nvPicPr>
                      <p:cNvPr id="257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3724" y="1454652"/>
                        <a:ext cx="320675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57027" name="Object 3"/>
              <p:cNvSpPr txBox="1"/>
              <p:nvPr/>
            </p:nvSpPr>
            <p:spPr bwMode="auto">
              <a:xfrm>
                <a:off x="3111500" y="1931988"/>
                <a:ext cx="2652713" cy="777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≃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7027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1500" y="1931988"/>
                <a:ext cx="2652713" cy="777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57028" name="Object 4"/>
          <p:cNvGraphicFramePr>
            <a:graphicFrameLocks noChangeAspect="1"/>
          </p:cNvGraphicFramePr>
          <p:nvPr/>
        </p:nvGraphicFramePr>
        <p:xfrm>
          <a:off x="6861735" y="3235678"/>
          <a:ext cx="230188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6720" imgH="139680" progId="Equation.DSMT4">
                  <p:embed/>
                </p:oleObj>
              </mc:Choice>
              <mc:Fallback>
                <p:oleObj name="Equation" r:id="rId5" imgW="126720" imgH="139680" progId="Equation.DSMT4">
                  <p:embed/>
                  <p:pic>
                    <p:nvPicPr>
                      <p:cNvPr id="2570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1735" y="3235678"/>
                        <a:ext cx="230188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7029" name="Object 5"/>
          <p:cNvGraphicFramePr>
            <a:graphicFrameLocks noChangeAspect="1"/>
          </p:cNvGraphicFramePr>
          <p:nvPr/>
        </p:nvGraphicFramePr>
        <p:xfrm>
          <a:off x="7874578" y="3579818"/>
          <a:ext cx="273050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280" imgH="139680" progId="Equation.DSMT4">
                  <p:embed/>
                </p:oleObj>
              </mc:Choice>
              <mc:Fallback>
                <p:oleObj name="Equation" r:id="rId7" imgW="152280" imgH="139680" progId="Equation.DSMT4">
                  <p:embed/>
                  <p:pic>
                    <p:nvPicPr>
                      <p:cNvPr id="2570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578" y="3579818"/>
                        <a:ext cx="273050" cy="25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Αριθμητική ολοκλήρωση κατά</a:t>
            </a:r>
            <a:br>
              <a:rPr lang="en-US" dirty="0"/>
            </a:br>
            <a:r>
              <a:rPr lang="en-US" dirty="0"/>
              <a:t>Newton-Cotes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856230"/>
          </a:xfrm>
        </p:spPr>
        <p:txBody>
          <a:bodyPr>
            <a:normAutofit/>
          </a:bodyPr>
          <a:lstStyle/>
          <a:p>
            <a:r>
              <a:rPr lang="el-GR" sz="2200" dirty="0"/>
              <a:t>Μπορεί να αποδειχτεί ότι αν τα δεδομένα σημεία                    επιλεχτούν έτσι ώστε να ισχύουν τα εξής:</a:t>
            </a:r>
          </a:p>
          <a:p>
            <a:endParaRPr lang="el-GR" sz="2200" dirty="0"/>
          </a:p>
          <a:p>
            <a:pPr>
              <a:spcBef>
                <a:spcPts val="3000"/>
              </a:spcBef>
              <a:buNone/>
            </a:pPr>
            <a:r>
              <a:rPr lang="el-GR" sz="2200" dirty="0"/>
              <a:t>	τότε οι αντίστοιχοι τύποι (3) που σχηματίζονται με αυτά τα      και   τα οποία προκύπτουν από την επίλυση του συστήματος (6), συμπίπτουν με τους αντίστοιχους κλειστούς τύπους των </a:t>
            </a:r>
            <a:r>
              <a:rPr lang="en-US" sz="2200" dirty="0"/>
              <a:t>Newton – Cotes.</a:t>
            </a:r>
            <a:r>
              <a:rPr lang="el-GR" sz="2200" dirty="0"/>
              <a:t> 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Ενώ, αν επιλεχτούν τα παρακάτω σημεία:</a:t>
            </a:r>
          </a:p>
          <a:p>
            <a:endParaRPr lang="el-GR" sz="2200" dirty="0"/>
          </a:p>
          <a:p>
            <a:pPr>
              <a:spcBef>
                <a:spcPts val="3000"/>
              </a:spcBef>
              <a:buNone/>
            </a:pPr>
            <a:r>
              <a:rPr lang="el-GR" sz="2200" dirty="0"/>
              <a:t>	τότε οι αντίστοιχοι τύποι (3), συμπίπτουν με τους αντίστοιχους ανοικτούς τύπους των </a:t>
            </a:r>
            <a:r>
              <a:rPr lang="en-US" sz="2200" dirty="0"/>
              <a:t>Newton – Cotes.</a:t>
            </a:r>
            <a:endParaRPr lang="el-GR" sz="2200" dirty="0"/>
          </a:p>
        </p:txBody>
      </p:sp>
      <p:graphicFrame>
        <p:nvGraphicFramePr>
          <p:cNvPr id="258050" name="Object 2"/>
          <p:cNvGraphicFramePr>
            <a:graphicFrameLocks noChangeAspect="1"/>
          </p:cNvGraphicFramePr>
          <p:nvPr/>
        </p:nvGraphicFramePr>
        <p:xfrm>
          <a:off x="6603165" y="1418139"/>
          <a:ext cx="14176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87320" imgH="253800" progId="Equation.DSMT4">
                  <p:embed/>
                </p:oleObj>
              </mc:Choice>
              <mc:Fallback>
                <p:oleObj name="Equation" r:id="rId2" imgW="787320" imgH="253800" progId="Equation.DSMT4">
                  <p:embed/>
                  <p:pic>
                    <p:nvPicPr>
                      <p:cNvPr id="2580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3165" y="1418139"/>
                        <a:ext cx="14176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8051" name="Object 3"/>
          <p:cNvGraphicFramePr>
            <a:graphicFrameLocks noChangeAspect="1"/>
          </p:cNvGraphicFramePr>
          <p:nvPr/>
        </p:nvGraphicFramePr>
        <p:xfrm>
          <a:off x="2765425" y="2187558"/>
          <a:ext cx="3613150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06280" imgH="393480" progId="Equation.DSMT4">
                  <p:embed/>
                </p:oleObj>
              </mc:Choice>
              <mc:Fallback>
                <p:oleObj name="Equation" r:id="rId4" imgW="2006280" imgH="393480" progId="Equation.DSMT4">
                  <p:embed/>
                  <p:pic>
                    <p:nvPicPr>
                      <p:cNvPr id="2580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25" y="2187558"/>
                        <a:ext cx="3613150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8052" name="Object 4"/>
          <p:cNvGraphicFramePr>
            <a:graphicFrameLocks noChangeAspect="1"/>
          </p:cNvGraphicFramePr>
          <p:nvPr/>
        </p:nvGraphicFramePr>
        <p:xfrm>
          <a:off x="7672081" y="2901237"/>
          <a:ext cx="2730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280" imgH="228600" progId="Equation.DSMT4">
                  <p:embed/>
                </p:oleObj>
              </mc:Choice>
              <mc:Fallback>
                <p:oleObj name="Equation" r:id="rId6" imgW="152280" imgH="228600" progId="Equation.DSMT4">
                  <p:embed/>
                  <p:pic>
                    <p:nvPicPr>
                      <p:cNvPr id="2580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2081" y="2901237"/>
                        <a:ext cx="2730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8053" name="Object 5"/>
          <p:cNvGraphicFramePr>
            <a:graphicFrameLocks noChangeAspect="1"/>
          </p:cNvGraphicFramePr>
          <p:nvPr/>
        </p:nvGraphicFramePr>
        <p:xfrm>
          <a:off x="8391229" y="2892594"/>
          <a:ext cx="3206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480" imgH="228600" progId="Equation.DSMT4">
                  <p:embed/>
                </p:oleObj>
              </mc:Choice>
              <mc:Fallback>
                <p:oleObj name="Equation" r:id="rId8" imgW="177480" imgH="228600" progId="Equation.DSMT4">
                  <p:embed/>
                  <p:pic>
                    <p:nvPicPr>
                      <p:cNvPr id="25805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1229" y="2892594"/>
                        <a:ext cx="320675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8054" name="Object 6"/>
          <p:cNvGraphicFramePr>
            <a:graphicFrameLocks noChangeAspect="1"/>
          </p:cNvGraphicFramePr>
          <p:nvPr/>
        </p:nvGraphicFramePr>
        <p:xfrm>
          <a:off x="2570956" y="4800629"/>
          <a:ext cx="4002088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222280" imgH="393480" progId="Equation.DSMT4">
                  <p:embed/>
                </p:oleObj>
              </mc:Choice>
              <mc:Fallback>
                <p:oleObj name="Equation" r:id="rId10" imgW="2222280" imgH="393480" progId="Equation.DSMT4">
                  <p:embed/>
                  <p:pic>
                    <p:nvPicPr>
                      <p:cNvPr id="2580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0956" y="4800629"/>
                        <a:ext cx="4002088" cy="70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Αριθμητική ολοκλήρωση κατά </a:t>
            </a:r>
            <a:r>
              <a:rPr lang="en-US" dirty="0" err="1"/>
              <a:t>Chebyshev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Στην περίπτωση (β</a:t>
            </a:r>
            <a:r>
              <a:rPr lang="en-US" sz="2200" dirty="0"/>
              <a:t>)</a:t>
            </a:r>
            <a:r>
              <a:rPr lang="el-GR" sz="2200" dirty="0"/>
              <a:t> έχουμε να προσδιορίσουμε συνολικά παραμέτρους.</a:t>
            </a:r>
          </a:p>
          <a:p>
            <a:r>
              <a:rPr lang="el-GR" sz="2200" dirty="0"/>
              <a:t>Απαιτούμε ο τύπος (3)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buNone/>
            </a:pPr>
            <a:r>
              <a:rPr lang="el-GR" sz="2200" dirty="0"/>
              <a:t>	να είναι ακριβής για τις πρώτες στη σειρά εκφράσεις των βασικών πολυωνύμων</a:t>
            </a:r>
          </a:p>
          <a:p>
            <a:pPr>
              <a:buNone/>
            </a:pPr>
            <a:endParaRPr lang="el-GR" sz="2200" dirty="0"/>
          </a:p>
          <a:p>
            <a:pPr>
              <a:spcBef>
                <a:spcPts val="1800"/>
              </a:spcBef>
              <a:buNone/>
            </a:pPr>
            <a:r>
              <a:rPr lang="el-GR" sz="2200" dirty="0"/>
              <a:t>	έως ότου σχηματίσουμε ένα σύστημα              ανεξάρτητων εξισώσεων, η λύση του οποίου θα μας δώσει τις ζητούμενες τιμές των αγνώστων παραμέτρων </a:t>
            </a:r>
          </a:p>
        </p:txBody>
      </p:sp>
      <p:graphicFrame>
        <p:nvGraphicFramePr>
          <p:cNvPr id="259074" name="Object 2"/>
          <p:cNvGraphicFramePr>
            <a:graphicFrameLocks noChangeAspect="1"/>
          </p:cNvGraphicFramePr>
          <p:nvPr/>
        </p:nvGraphicFramePr>
        <p:xfrm>
          <a:off x="7481938" y="1406850"/>
          <a:ext cx="777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1640" imgH="253800" progId="Equation.DSMT4">
                  <p:embed/>
                </p:oleObj>
              </mc:Choice>
              <mc:Fallback>
                <p:oleObj name="Equation" r:id="rId2" imgW="431640" imgH="253800" progId="Equation.DSMT4">
                  <p:embed/>
                  <p:pic>
                    <p:nvPicPr>
                      <p:cNvPr id="2590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1938" y="1406850"/>
                        <a:ext cx="777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59076" name="Object 4"/>
              <p:cNvSpPr txBox="1"/>
              <p:nvPr/>
            </p:nvSpPr>
            <p:spPr bwMode="auto">
              <a:xfrm>
                <a:off x="3246438" y="2625725"/>
                <a:ext cx="2652712" cy="777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≃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59076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6438" y="2625725"/>
                <a:ext cx="2652712" cy="777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59078" name="Object 6"/>
          <p:cNvGraphicFramePr>
            <a:graphicFrameLocks noChangeAspect="1"/>
          </p:cNvGraphicFramePr>
          <p:nvPr/>
        </p:nvGraphicFramePr>
        <p:xfrm>
          <a:off x="3497263" y="4152900"/>
          <a:ext cx="214947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93760" imgH="215640" progId="Equation.DSMT4">
                  <p:embed/>
                </p:oleObj>
              </mc:Choice>
              <mc:Fallback>
                <p:oleObj name="Equation" r:id="rId5" imgW="1193760" imgH="215640" progId="Equation.DSMT4">
                  <p:embed/>
                  <p:pic>
                    <p:nvPicPr>
                      <p:cNvPr id="25907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7263" y="4152900"/>
                        <a:ext cx="2149475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081" name="Object 9"/>
          <p:cNvGraphicFramePr>
            <a:graphicFrameLocks noChangeAspect="1"/>
          </p:cNvGraphicFramePr>
          <p:nvPr/>
        </p:nvGraphicFramePr>
        <p:xfrm>
          <a:off x="5282515" y="4665333"/>
          <a:ext cx="777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31640" imgH="253800" progId="Equation.DSMT4">
                  <p:embed/>
                </p:oleObj>
              </mc:Choice>
              <mc:Fallback>
                <p:oleObj name="Equation" r:id="rId7" imgW="431640" imgH="253800" progId="Equation.DSMT4">
                  <p:embed/>
                  <p:pic>
                    <p:nvPicPr>
                      <p:cNvPr id="25908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2515" y="4665333"/>
                        <a:ext cx="777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9082" name="Object 10"/>
          <p:cNvGraphicFramePr>
            <a:graphicFrameLocks noChangeAspect="1"/>
          </p:cNvGraphicFramePr>
          <p:nvPr/>
        </p:nvGraphicFramePr>
        <p:xfrm>
          <a:off x="4135083" y="5367546"/>
          <a:ext cx="341313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0440" imgH="228600" progId="Equation.DSMT4">
                  <p:embed/>
                </p:oleObj>
              </mc:Choice>
              <mc:Fallback>
                <p:oleObj name="Equation" r:id="rId8" imgW="190440" imgH="228600" progId="Equation.DSMT4">
                  <p:embed/>
                  <p:pic>
                    <p:nvPicPr>
                      <p:cNvPr id="25908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5083" y="5367546"/>
                        <a:ext cx="341313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Αριθμητική ολοκλήρωση κατά </a:t>
            </a:r>
            <a:r>
              <a:rPr lang="en-US" dirty="0" err="1"/>
              <a:t>Chebyshev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Για να είναι ο τύπος (3) ακριβής για το πολυώνυμο                   θα πρέπει να ισχύει ότι:</a:t>
            </a:r>
          </a:p>
          <a:p>
            <a:endParaRPr lang="el-GR" sz="2200" dirty="0"/>
          </a:p>
          <a:p>
            <a:pPr>
              <a:spcBef>
                <a:spcPts val="2400"/>
              </a:spcBef>
            </a:pPr>
            <a:r>
              <a:rPr lang="el-GR" sz="2200" dirty="0"/>
              <a:t>Παρατηρούμε ότι στην παραπάνω σχέση δεν υπάρχουν παράμετροι      που πρέπει να προσδιοριστούν.</a:t>
            </a:r>
          </a:p>
          <a:p>
            <a:pPr>
              <a:spcBef>
                <a:spcPts val="1800"/>
              </a:spcBef>
            </a:pPr>
            <a:r>
              <a:rPr lang="el-GR" sz="2200" dirty="0"/>
              <a:t>Όμως τα       είναι δεδομένα χωρίς, ωστόσο, αυτό να σημαίνει ότι μπορεί να είναι όλα τα       αυθαίρετα επιλεγμένα.</a:t>
            </a:r>
          </a:p>
          <a:p>
            <a:pPr>
              <a:spcBef>
                <a:spcPts val="1800"/>
              </a:spcBef>
            </a:pPr>
            <a:r>
              <a:rPr lang="el-GR" sz="2200" dirty="0"/>
              <a:t>Μπορούμε να επιλέξουμε αυθαίρετα              συντελεστές            ενώ αυτός που απομένει μπορεί να υπολογιστεί από τη Σχέση (7).</a:t>
            </a:r>
          </a:p>
          <a:p>
            <a:pPr>
              <a:spcBef>
                <a:spcPts val="1800"/>
              </a:spcBef>
              <a:buNone/>
            </a:pPr>
            <a:endParaRPr lang="el-GR" sz="2200" dirty="0"/>
          </a:p>
        </p:txBody>
      </p:sp>
      <p:graphicFrame>
        <p:nvGraphicFramePr>
          <p:cNvPr id="260098" name="Object 2"/>
          <p:cNvGraphicFramePr>
            <a:graphicFrameLocks noChangeAspect="1"/>
          </p:cNvGraphicFramePr>
          <p:nvPr/>
        </p:nvGraphicFramePr>
        <p:xfrm>
          <a:off x="6770908" y="1454652"/>
          <a:ext cx="102552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71320" imgH="228600" progId="Equation.DSMT4">
                  <p:embed/>
                </p:oleObj>
              </mc:Choice>
              <mc:Fallback>
                <p:oleObj name="Equation" r:id="rId2" imgW="571320" imgH="228600" progId="Equation.DSMT4">
                  <p:embed/>
                  <p:pic>
                    <p:nvPicPr>
                      <p:cNvPr id="2600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0908" y="1454652"/>
                        <a:ext cx="102552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0099" name="Object 3"/>
          <p:cNvGraphicFramePr>
            <a:graphicFrameLocks noChangeAspect="1"/>
          </p:cNvGraphicFramePr>
          <p:nvPr/>
        </p:nvGraphicFramePr>
        <p:xfrm>
          <a:off x="2474119" y="2317741"/>
          <a:ext cx="4195763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36760" imgH="253800" progId="Equation.DSMT4">
                  <p:embed/>
                </p:oleObj>
              </mc:Choice>
              <mc:Fallback>
                <p:oleObj name="Equation" r:id="rId4" imgW="2336760" imgH="253800" progId="Equation.DSMT4">
                  <p:embed/>
                  <p:pic>
                    <p:nvPicPr>
                      <p:cNvPr id="2600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4119" y="2317741"/>
                        <a:ext cx="4195763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0100" name="Object 4"/>
          <p:cNvGraphicFramePr>
            <a:graphicFrameLocks noChangeAspect="1"/>
          </p:cNvGraphicFramePr>
          <p:nvPr/>
        </p:nvGraphicFramePr>
        <p:xfrm>
          <a:off x="2327248" y="3160185"/>
          <a:ext cx="2730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280" imgH="228600" progId="Equation.DSMT4">
                  <p:embed/>
                </p:oleObj>
              </mc:Choice>
              <mc:Fallback>
                <p:oleObj name="Equation" r:id="rId6" imgW="152280" imgH="228600" progId="Equation.DSMT4">
                  <p:embed/>
                  <p:pic>
                    <p:nvPicPr>
                      <p:cNvPr id="2601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7248" y="3160185"/>
                        <a:ext cx="2730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0101" name="Object 5"/>
          <p:cNvGraphicFramePr>
            <a:graphicFrameLocks noChangeAspect="1"/>
          </p:cNvGraphicFramePr>
          <p:nvPr/>
        </p:nvGraphicFramePr>
        <p:xfrm>
          <a:off x="1925782" y="3728870"/>
          <a:ext cx="3206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480" imgH="228600" progId="Equation.DSMT4">
                  <p:embed/>
                </p:oleObj>
              </mc:Choice>
              <mc:Fallback>
                <p:oleObj name="Equation" r:id="rId8" imgW="177480" imgH="228600" progId="Equation.DSMT4">
                  <p:embed/>
                  <p:pic>
                    <p:nvPicPr>
                      <p:cNvPr id="2601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5782" y="3728870"/>
                        <a:ext cx="320675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0103" name="Object 7"/>
          <p:cNvGraphicFramePr>
            <a:graphicFrameLocks noChangeAspect="1"/>
          </p:cNvGraphicFramePr>
          <p:nvPr/>
        </p:nvGraphicFramePr>
        <p:xfrm>
          <a:off x="3546289" y="4057487"/>
          <a:ext cx="3206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480" imgH="228600" progId="Equation.DSMT4">
                  <p:embed/>
                </p:oleObj>
              </mc:Choice>
              <mc:Fallback>
                <p:oleObj name="Equation" r:id="rId8" imgW="177480" imgH="228600" progId="Equation.DSMT4">
                  <p:embed/>
                  <p:pic>
                    <p:nvPicPr>
                      <p:cNvPr id="2601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6289" y="4057487"/>
                        <a:ext cx="320675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0104" name="Object 8"/>
          <p:cNvGraphicFramePr>
            <a:graphicFrameLocks noChangeAspect="1"/>
          </p:cNvGraphicFramePr>
          <p:nvPr/>
        </p:nvGraphicFramePr>
        <p:xfrm>
          <a:off x="5217779" y="4605360"/>
          <a:ext cx="755650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19040" imgH="253800" progId="Equation.DSMT4">
                  <p:embed/>
                </p:oleObj>
              </mc:Choice>
              <mc:Fallback>
                <p:oleObj name="Equation" r:id="rId10" imgW="419040" imgH="253800" progId="Equation.DSMT4">
                  <p:embed/>
                  <p:pic>
                    <p:nvPicPr>
                      <p:cNvPr id="26010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7779" y="4605360"/>
                        <a:ext cx="755650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0106" name="Object 10"/>
          <p:cNvGraphicFramePr>
            <a:graphicFrameLocks noChangeAspect="1"/>
          </p:cNvGraphicFramePr>
          <p:nvPr/>
        </p:nvGraphicFramePr>
        <p:xfrm>
          <a:off x="7537495" y="4633929"/>
          <a:ext cx="3206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480" imgH="228600" progId="Equation.DSMT4">
                  <p:embed/>
                </p:oleObj>
              </mc:Choice>
              <mc:Fallback>
                <p:oleObj name="Equation" r:id="rId8" imgW="177480" imgH="228600" progId="Equation.DSMT4">
                  <p:embed/>
                  <p:pic>
                    <p:nvPicPr>
                      <p:cNvPr id="26010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7495" y="4633929"/>
                        <a:ext cx="320675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Αριθμητική ολοκλήρωση κατά </a:t>
            </a:r>
            <a:r>
              <a:rPr lang="en-US" dirty="0" err="1"/>
              <a:t>Chebyshev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Επομένως, με δεδομένα τα       πρέπει οι άγνωστοι συντελεστές         </a:t>
            </a:r>
            <a:r>
              <a:rPr lang="el-GR" sz="2200" dirty="0">
                <a:solidFill>
                  <a:schemeClr val="bg1"/>
                </a:solidFill>
              </a:rPr>
              <a:t>. </a:t>
            </a:r>
            <a:r>
              <a:rPr lang="el-GR" sz="2200" dirty="0"/>
              <a:t>     	              να ικανοποιούν το ακόλουθο σύστημα των  εξισώσεων:</a:t>
            </a:r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  <a:p>
            <a:endParaRPr lang="el-GR" sz="2200" dirty="0"/>
          </a:p>
        </p:txBody>
      </p:sp>
      <p:graphicFrame>
        <p:nvGraphicFramePr>
          <p:cNvPr id="261122" name="Object 2"/>
          <p:cNvGraphicFramePr>
            <a:graphicFrameLocks noChangeAspect="1"/>
          </p:cNvGraphicFramePr>
          <p:nvPr/>
        </p:nvGraphicFramePr>
        <p:xfrm>
          <a:off x="4068760" y="1440717"/>
          <a:ext cx="3206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480" imgH="228600" progId="Equation.DSMT4">
                  <p:embed/>
                </p:oleObj>
              </mc:Choice>
              <mc:Fallback>
                <p:oleObj name="Equation" r:id="rId2" imgW="177480" imgH="228600" progId="Equation.DSMT4">
                  <p:embed/>
                  <p:pic>
                    <p:nvPicPr>
                      <p:cNvPr id="2611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760" y="1440717"/>
                        <a:ext cx="320675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1123" name="Object 3"/>
          <p:cNvGraphicFramePr>
            <a:graphicFrameLocks noChangeAspect="1"/>
          </p:cNvGraphicFramePr>
          <p:nvPr/>
        </p:nvGraphicFramePr>
        <p:xfrm>
          <a:off x="870252" y="1749402"/>
          <a:ext cx="14176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320" imgH="253800" progId="Equation.DSMT4">
                  <p:embed/>
                </p:oleObj>
              </mc:Choice>
              <mc:Fallback>
                <p:oleObj name="Equation" r:id="rId4" imgW="787320" imgH="253800" progId="Equation.DSMT4">
                  <p:embed/>
                  <p:pic>
                    <p:nvPicPr>
                      <p:cNvPr id="2611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252" y="1749402"/>
                        <a:ext cx="14176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1124" name="Object 4"/>
          <p:cNvGraphicFramePr>
            <a:graphicFrameLocks noChangeAspect="1"/>
          </p:cNvGraphicFramePr>
          <p:nvPr/>
        </p:nvGraphicFramePr>
        <p:xfrm>
          <a:off x="7273962" y="1755582"/>
          <a:ext cx="7778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31640" imgH="253800" progId="Equation.DSMT4">
                  <p:embed/>
                </p:oleObj>
              </mc:Choice>
              <mc:Fallback>
                <p:oleObj name="Equation" r:id="rId6" imgW="431640" imgH="253800" progId="Equation.DSMT4">
                  <p:embed/>
                  <p:pic>
                    <p:nvPicPr>
                      <p:cNvPr id="2611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3962" y="1755582"/>
                        <a:ext cx="7778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1126" name="Object 6"/>
          <p:cNvGraphicFramePr>
            <a:graphicFrameLocks noChangeAspect="1"/>
          </p:cNvGraphicFramePr>
          <p:nvPr/>
        </p:nvGraphicFramePr>
        <p:xfrm>
          <a:off x="1085850" y="2530475"/>
          <a:ext cx="6973888" cy="361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873240" imgH="2006280" progId="Equation.DSMT4">
                  <p:embed/>
                </p:oleObj>
              </mc:Choice>
              <mc:Fallback>
                <p:oleObj name="Equation" r:id="rId8" imgW="3873240" imgH="2006280" progId="Equation.DSMT4">
                  <p:embed/>
                  <p:pic>
                    <p:nvPicPr>
                      <p:cNvPr id="2611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850" y="2530475"/>
                        <a:ext cx="6973888" cy="361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Αριθμητική ολοκλήρωση κατά </a:t>
            </a:r>
            <a:r>
              <a:rPr lang="en-US" dirty="0" err="1"/>
              <a:t>Chebyshev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3"/>
            <a:ext cx="8229600" cy="4929257"/>
          </a:xfrm>
        </p:spPr>
        <p:txBody>
          <a:bodyPr>
            <a:normAutofit/>
          </a:bodyPr>
          <a:lstStyle/>
          <a:p>
            <a:r>
              <a:rPr lang="el-GR" sz="2200" dirty="0"/>
              <a:t>Το σύστημα (8) σχηματίζεται με την απαίτηση ο τύπος (3) να είναι ακριβής για τα βασικά πολυώνυμα                     για όλα τα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Οι συντελεστές                         οι οποίοι μπορούν να υπολογιστούν με την επίλυση του παραπάνω συστήματος, οφείλουν να ικανοποιούν και τον περιορισμό (4):</a:t>
            </a:r>
          </a:p>
          <a:p>
            <a:endParaRPr lang="el-GR" sz="2200" dirty="0"/>
          </a:p>
          <a:p>
            <a:pPr>
              <a:spcBef>
                <a:spcPts val="1800"/>
              </a:spcBef>
            </a:pPr>
            <a:r>
              <a:rPr lang="el-GR" sz="2200" dirty="0"/>
              <a:t>Επομένως, το σύστημα (8) στη γενική του μορφή είναι δύσκολο να επιλυθεί με κλασικές μεθόδους.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Μία ειδική περίπτωση που είναι γνωστή ως </a:t>
            </a:r>
            <a:r>
              <a:rPr lang="el-GR" sz="2200" b="1" dirty="0"/>
              <a:t>αριθμητική ολοκλήρωση κατά </a:t>
            </a:r>
            <a:r>
              <a:rPr lang="en-US" sz="2200" b="1" dirty="0" err="1"/>
              <a:t>Chebyshev</a:t>
            </a:r>
            <a:r>
              <a:rPr lang="el-GR" sz="2200" dirty="0"/>
              <a:t>, προκύπτει αν υποθέσουμε ότι όλοι οι συντελεστές      είναι ίσοι μεταξύ τους.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Στην περίπτωση αυτή το σύστημα (8) μπορεί να επιλυθεί.</a:t>
            </a:r>
          </a:p>
        </p:txBody>
      </p:sp>
      <p:graphicFrame>
        <p:nvGraphicFramePr>
          <p:cNvPr id="262146" name="Object 2"/>
          <p:cNvGraphicFramePr>
            <a:graphicFrameLocks noChangeAspect="1"/>
          </p:cNvGraphicFramePr>
          <p:nvPr/>
        </p:nvGraphicFramePr>
        <p:xfrm>
          <a:off x="4951434" y="1760691"/>
          <a:ext cx="119062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60240" imgH="241200" progId="Equation.DSMT4">
                  <p:embed/>
                </p:oleObj>
              </mc:Choice>
              <mc:Fallback>
                <p:oleObj name="Equation" r:id="rId2" imgW="660240" imgH="241200" progId="Equation.DSMT4">
                  <p:embed/>
                  <p:pic>
                    <p:nvPicPr>
                      <p:cNvPr id="2621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1434" y="1760691"/>
                        <a:ext cx="1190625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47" name="Object 3"/>
          <p:cNvGraphicFramePr>
            <a:graphicFrameLocks noChangeAspect="1"/>
          </p:cNvGraphicFramePr>
          <p:nvPr/>
        </p:nvGraphicFramePr>
        <p:xfrm>
          <a:off x="7400634" y="1771980"/>
          <a:ext cx="17129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52200" imgH="253800" progId="Equation.DSMT4">
                  <p:embed/>
                </p:oleObj>
              </mc:Choice>
              <mc:Fallback>
                <p:oleObj name="Equation" r:id="rId4" imgW="952200" imgH="253800" progId="Equation.DSMT4">
                  <p:embed/>
                  <p:pic>
                    <p:nvPicPr>
                      <p:cNvPr id="26214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0634" y="1771980"/>
                        <a:ext cx="17129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49" name="Object 5"/>
          <p:cNvGraphicFramePr>
            <a:graphicFrameLocks noChangeAspect="1"/>
          </p:cNvGraphicFramePr>
          <p:nvPr/>
        </p:nvGraphicFramePr>
        <p:xfrm>
          <a:off x="3204369" y="3392487"/>
          <a:ext cx="2735263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3880" imgH="228600" progId="Equation.DSMT4">
                  <p:embed/>
                </p:oleObj>
              </mc:Choice>
              <mc:Fallback>
                <p:oleObj name="Equation" r:id="rId6" imgW="1523880" imgH="228600" progId="Equation.DSMT4">
                  <p:embed/>
                  <p:pic>
                    <p:nvPicPr>
                      <p:cNvPr id="2621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4369" y="3392487"/>
                        <a:ext cx="2735263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50" name="Object 6"/>
          <p:cNvGraphicFramePr>
            <a:graphicFrameLocks noChangeAspect="1"/>
          </p:cNvGraphicFramePr>
          <p:nvPr/>
        </p:nvGraphicFramePr>
        <p:xfrm>
          <a:off x="2701194" y="2241540"/>
          <a:ext cx="14176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87320" imgH="253800" progId="Equation.DSMT4">
                  <p:embed/>
                </p:oleObj>
              </mc:Choice>
              <mc:Fallback>
                <p:oleObj name="Equation" r:id="rId8" imgW="787320" imgH="253800" progId="Equation.DSMT4">
                  <p:embed/>
                  <p:pic>
                    <p:nvPicPr>
                      <p:cNvPr id="26215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1194" y="2241540"/>
                        <a:ext cx="14176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51" name="Object 7"/>
          <p:cNvGraphicFramePr>
            <a:graphicFrameLocks noChangeAspect="1"/>
          </p:cNvGraphicFramePr>
          <p:nvPr/>
        </p:nvGraphicFramePr>
        <p:xfrm>
          <a:off x="2619529" y="5386767"/>
          <a:ext cx="3206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7480" imgH="228600" progId="Equation.DSMT4">
                  <p:embed/>
                </p:oleObj>
              </mc:Choice>
              <mc:Fallback>
                <p:oleObj name="Equation" r:id="rId10" imgW="177480" imgH="228600" progId="Equation.DSMT4">
                  <p:embed/>
                  <p:pic>
                    <p:nvPicPr>
                      <p:cNvPr id="26215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529" y="5386767"/>
                        <a:ext cx="320675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Αριθμητική ολοκλήρωση κατά </a:t>
            </a:r>
            <a:r>
              <a:rPr lang="en-US" dirty="0" err="1"/>
              <a:t>Chebyshev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/>
          <a:lstStyle/>
          <a:p>
            <a:r>
              <a:rPr lang="el-GR" sz="2200" dirty="0"/>
              <a:t>Σύμφωνα με τον περιορισμό (7):</a:t>
            </a:r>
          </a:p>
          <a:p>
            <a:endParaRPr lang="el-GR" sz="2200" dirty="0"/>
          </a:p>
          <a:p>
            <a:pPr>
              <a:spcBef>
                <a:spcPts val="2400"/>
              </a:spcBef>
              <a:buNone/>
            </a:pPr>
            <a:r>
              <a:rPr lang="el-GR" sz="2200" dirty="0"/>
              <a:t>	αφού όλοι οι συντελεστές      πρέπει να τον ικανοποιούν προκύπτει ότι: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1200"/>
              </a:spcBef>
            </a:pPr>
            <a:r>
              <a:rPr lang="el-GR" sz="2200" dirty="0"/>
              <a:t>Αν αντικαταστήσουμε τις παραπάνω τιμές στο σύστημα (8) θα έχουμε το επόμενο σύστημα εξισώσεων:</a:t>
            </a:r>
          </a:p>
        </p:txBody>
      </p:sp>
      <p:graphicFrame>
        <p:nvGraphicFramePr>
          <p:cNvPr id="263171" name="Object 3"/>
          <p:cNvGraphicFramePr>
            <a:graphicFrameLocks noChangeAspect="1"/>
          </p:cNvGraphicFramePr>
          <p:nvPr/>
        </p:nvGraphicFramePr>
        <p:xfrm>
          <a:off x="2736850" y="1962136"/>
          <a:ext cx="3670300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44440" imgH="228600" progId="Equation.DSMT4">
                  <p:embed/>
                </p:oleObj>
              </mc:Choice>
              <mc:Fallback>
                <p:oleObj name="Equation" r:id="rId2" imgW="2044440" imgH="228600" progId="Equation.DSMT4">
                  <p:embed/>
                  <p:pic>
                    <p:nvPicPr>
                      <p:cNvPr id="2631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6850" y="1962136"/>
                        <a:ext cx="3670300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172" name="Object 4"/>
          <p:cNvGraphicFramePr>
            <a:graphicFrameLocks noChangeAspect="1"/>
          </p:cNvGraphicFramePr>
          <p:nvPr/>
        </p:nvGraphicFramePr>
        <p:xfrm>
          <a:off x="3878253" y="2443149"/>
          <a:ext cx="32067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480" imgH="228600" progId="Equation.DSMT4">
                  <p:embed/>
                </p:oleObj>
              </mc:Choice>
              <mc:Fallback>
                <p:oleObj name="Equation" r:id="rId4" imgW="177480" imgH="228600" progId="Equation.DSMT4">
                  <p:embed/>
                  <p:pic>
                    <p:nvPicPr>
                      <p:cNvPr id="2631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8253" y="2443149"/>
                        <a:ext cx="320675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173" name="Object 5"/>
          <p:cNvGraphicFramePr>
            <a:graphicFrameLocks noChangeAspect="1"/>
          </p:cNvGraphicFramePr>
          <p:nvPr/>
        </p:nvGraphicFramePr>
        <p:xfrm>
          <a:off x="2285206" y="3246435"/>
          <a:ext cx="4573588" cy="70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39800" imgH="393480" progId="Equation.DSMT4">
                  <p:embed/>
                </p:oleObj>
              </mc:Choice>
              <mc:Fallback>
                <p:oleObj name="Equation" r:id="rId6" imgW="2539800" imgH="393480" progId="Equation.DSMT4">
                  <p:embed/>
                  <p:pic>
                    <p:nvPicPr>
                      <p:cNvPr id="2631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206" y="3246435"/>
                        <a:ext cx="4573588" cy="70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Αριθμητική ολοκλήρωση κατά </a:t>
            </a:r>
            <a:r>
              <a:rPr lang="en-US" dirty="0" err="1"/>
              <a:t>Chebyshev</a:t>
            </a:r>
            <a:endParaRPr lang="el-GR" dirty="0"/>
          </a:p>
        </p:txBody>
      </p:sp>
      <p:graphicFrame>
        <p:nvGraphicFramePr>
          <p:cNvPr id="264194" name="Object 2"/>
          <p:cNvGraphicFramePr>
            <a:graphicFrameLocks noChangeAspect="1"/>
          </p:cNvGraphicFramePr>
          <p:nvPr/>
        </p:nvGraphicFramePr>
        <p:xfrm>
          <a:off x="1235075" y="1836738"/>
          <a:ext cx="6675438" cy="3887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708360" imgH="2158920" progId="Equation.DSMT4">
                  <p:embed/>
                </p:oleObj>
              </mc:Choice>
              <mc:Fallback>
                <p:oleObj name="Equation" r:id="rId2" imgW="3708360" imgH="2158920" progId="Equation.DSMT4">
                  <p:embed/>
                  <p:pic>
                    <p:nvPicPr>
                      <p:cNvPr id="2641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5075" y="1836738"/>
                        <a:ext cx="6675438" cy="3887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Αριθμητική ολοκλήρωση κατά </a:t>
            </a:r>
            <a:r>
              <a:rPr lang="en-US" dirty="0" err="1"/>
              <a:t>Chebyshev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Οι ζητούμενες λύσεις του συστήματος (10) αποτελούν τις ρίζες του παρακάτω πολυωνύμου: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1800"/>
              </a:spcBef>
              <a:buNone/>
            </a:pPr>
            <a:r>
              <a:rPr lang="el-GR" sz="2200" dirty="0"/>
              <a:t>	όπου </a:t>
            </a:r>
          </a:p>
          <a:p>
            <a:pPr>
              <a:buNone/>
            </a:pPr>
            <a:endParaRPr lang="el-GR" sz="2200" dirty="0"/>
          </a:p>
          <a:p>
            <a:pPr>
              <a:buNone/>
            </a:pPr>
            <a:endParaRPr lang="el-GR" sz="2200" dirty="0"/>
          </a:p>
          <a:p>
            <a:pPr>
              <a:buNone/>
            </a:pPr>
            <a:endParaRPr lang="el-GR" sz="2200" dirty="0"/>
          </a:p>
          <a:p>
            <a:pPr>
              <a:spcBef>
                <a:spcPts val="1800"/>
              </a:spcBef>
              <a:buNone/>
            </a:pPr>
            <a:r>
              <a:rPr lang="el-GR" sz="2200" dirty="0"/>
              <a:t>	με </a:t>
            </a:r>
          </a:p>
        </p:txBody>
      </p:sp>
      <p:graphicFrame>
        <p:nvGraphicFramePr>
          <p:cNvPr id="265218" name="Object 2"/>
          <p:cNvGraphicFramePr>
            <a:graphicFrameLocks noChangeAspect="1"/>
          </p:cNvGraphicFramePr>
          <p:nvPr/>
        </p:nvGraphicFramePr>
        <p:xfrm>
          <a:off x="341313" y="2392360"/>
          <a:ext cx="8799512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89160" imgH="495000" progId="Equation.DSMT4">
                  <p:embed/>
                </p:oleObj>
              </mc:Choice>
              <mc:Fallback>
                <p:oleObj name="Equation" r:id="rId2" imgW="4889160" imgH="495000" progId="Equation.DSMT4">
                  <p:embed/>
                  <p:pic>
                    <p:nvPicPr>
                      <p:cNvPr id="2652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2392360"/>
                        <a:ext cx="8799512" cy="890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5219" name="Object 3"/>
          <p:cNvGraphicFramePr>
            <a:graphicFrameLocks noChangeAspect="1"/>
          </p:cNvGraphicFramePr>
          <p:nvPr/>
        </p:nvGraphicFramePr>
        <p:xfrm>
          <a:off x="341313" y="3808434"/>
          <a:ext cx="881697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89160" imgH="660240" progId="Equation.DSMT4">
                  <p:embed/>
                </p:oleObj>
              </mc:Choice>
              <mc:Fallback>
                <p:oleObj name="Equation" r:id="rId4" imgW="4889160" imgH="660240" progId="Equation.DSMT4">
                  <p:embed/>
                  <p:pic>
                    <p:nvPicPr>
                      <p:cNvPr id="26521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3808434"/>
                        <a:ext cx="8816975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5220" name="Object 4"/>
          <p:cNvGraphicFramePr>
            <a:graphicFrameLocks noChangeAspect="1"/>
          </p:cNvGraphicFramePr>
          <p:nvPr/>
        </p:nvGraphicFramePr>
        <p:xfrm>
          <a:off x="2336800" y="5476909"/>
          <a:ext cx="44704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76440" imgH="241200" progId="Equation.DSMT4">
                  <p:embed/>
                </p:oleObj>
              </mc:Choice>
              <mc:Fallback>
                <p:oleObj name="Equation" r:id="rId6" imgW="2476440" imgH="241200" progId="Equation.DSMT4">
                  <p:embed/>
                  <p:pic>
                    <p:nvPicPr>
                      <p:cNvPr id="2652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6800" y="5476909"/>
                        <a:ext cx="447040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Αριθμητική ολοκλήρωση κατά </a:t>
            </a:r>
            <a:r>
              <a:rPr lang="en-US" dirty="0" err="1"/>
              <a:t>Chebyshev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Παρατήρηση: </a:t>
            </a:r>
          </a:p>
          <a:p>
            <a:pPr>
              <a:spcBef>
                <a:spcPts val="1800"/>
              </a:spcBef>
            </a:pPr>
            <a:r>
              <a:rPr lang="el-GR" sz="2200" dirty="0"/>
              <a:t>Για            και            οι ρίζες του πολυωνύμου (1) είναι όλες πραγματικές, απλές και βρίσκονται στο διάστημα  </a:t>
            </a:r>
          </a:p>
          <a:p>
            <a:pPr>
              <a:spcBef>
                <a:spcPts val="1800"/>
              </a:spcBef>
            </a:pPr>
            <a:r>
              <a:rPr lang="el-GR" sz="2200" dirty="0"/>
              <a:t>Για            και              το πολυώνυμο (11) έχει και μιγαδικές ρίζες και έτσι για τις περιπτώσεις αυτές οι τύποι της αριθμητικής ολοκλήρωσης κατά </a:t>
            </a:r>
            <a:r>
              <a:rPr lang="en-US" sz="2200" dirty="0" err="1"/>
              <a:t>Chebyshev</a:t>
            </a:r>
            <a:r>
              <a:rPr lang="en-US" sz="2200" dirty="0"/>
              <a:t> </a:t>
            </a:r>
            <a:r>
              <a:rPr lang="el-GR" sz="2200" dirty="0"/>
              <a:t>δεν εφαρμόζονται.</a:t>
            </a:r>
          </a:p>
        </p:txBody>
      </p:sp>
      <p:graphicFrame>
        <p:nvGraphicFramePr>
          <p:cNvPr id="266242" name="Object 2"/>
          <p:cNvGraphicFramePr>
            <a:graphicFrameLocks noChangeAspect="1"/>
          </p:cNvGraphicFramePr>
          <p:nvPr/>
        </p:nvGraphicFramePr>
        <p:xfrm>
          <a:off x="1315649" y="2028276"/>
          <a:ext cx="641350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5320" imgH="177480" progId="Equation.DSMT4">
                  <p:embed/>
                </p:oleObj>
              </mc:Choice>
              <mc:Fallback>
                <p:oleObj name="Equation" r:id="rId2" imgW="355320" imgH="177480" progId="Equation.DSMT4">
                  <p:embed/>
                  <p:pic>
                    <p:nvPicPr>
                      <p:cNvPr id="2662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5649" y="2028276"/>
                        <a:ext cx="641350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43" name="Object 3"/>
          <p:cNvGraphicFramePr>
            <a:graphicFrameLocks noChangeAspect="1"/>
          </p:cNvGraphicFramePr>
          <p:nvPr/>
        </p:nvGraphicFramePr>
        <p:xfrm>
          <a:off x="2422328" y="2028276"/>
          <a:ext cx="641350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5320" imgH="177480" progId="Equation.DSMT4">
                  <p:embed/>
                </p:oleObj>
              </mc:Choice>
              <mc:Fallback>
                <p:oleObj name="Equation" r:id="rId4" imgW="355320" imgH="177480" progId="Equation.DSMT4">
                  <p:embed/>
                  <p:pic>
                    <p:nvPicPr>
                      <p:cNvPr id="2662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2328" y="2028276"/>
                        <a:ext cx="641350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44" name="Object 4"/>
          <p:cNvGraphicFramePr>
            <a:graphicFrameLocks noChangeAspect="1"/>
          </p:cNvGraphicFramePr>
          <p:nvPr/>
        </p:nvGraphicFramePr>
        <p:xfrm>
          <a:off x="6610389" y="2323209"/>
          <a:ext cx="8461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69800" imgH="253800" progId="Equation.DSMT4">
                  <p:embed/>
                </p:oleObj>
              </mc:Choice>
              <mc:Fallback>
                <p:oleObj name="Equation" r:id="rId6" imgW="469800" imgH="253800" progId="Equation.DSMT4">
                  <p:embed/>
                  <p:pic>
                    <p:nvPicPr>
                      <p:cNvPr id="2662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0389" y="2323209"/>
                        <a:ext cx="8461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45" name="Object 5"/>
          <p:cNvGraphicFramePr>
            <a:graphicFrameLocks noChangeAspect="1"/>
          </p:cNvGraphicFramePr>
          <p:nvPr/>
        </p:nvGraphicFramePr>
        <p:xfrm>
          <a:off x="1323048" y="2934403"/>
          <a:ext cx="61912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42720" imgH="177480" progId="Equation.DSMT4">
                  <p:embed/>
                </p:oleObj>
              </mc:Choice>
              <mc:Fallback>
                <p:oleObj name="Equation" r:id="rId8" imgW="342720" imgH="177480" progId="Equation.DSMT4">
                  <p:embed/>
                  <p:pic>
                    <p:nvPicPr>
                      <p:cNvPr id="2662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048" y="2934403"/>
                        <a:ext cx="619125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46" name="Object 6"/>
          <p:cNvGraphicFramePr>
            <a:graphicFrameLocks noChangeAspect="1"/>
          </p:cNvGraphicFramePr>
          <p:nvPr/>
        </p:nvGraphicFramePr>
        <p:xfrm>
          <a:off x="2414901" y="2935990"/>
          <a:ext cx="730250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06080" imgH="177480" progId="Equation.DSMT4">
                  <p:embed/>
                </p:oleObj>
              </mc:Choice>
              <mc:Fallback>
                <p:oleObj name="Equation" r:id="rId10" imgW="406080" imgH="177480" progId="Equation.DSMT4">
                  <p:embed/>
                  <p:pic>
                    <p:nvPicPr>
                      <p:cNvPr id="26624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4901" y="2935990"/>
                        <a:ext cx="730250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Αριθμητική ολοκλήρωση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Στην  περίπτωση (γ) έχουμε να προσδιορίσουμε συνολικά          παραμέτρους.</a:t>
            </a:r>
          </a:p>
          <a:p>
            <a:r>
              <a:rPr lang="el-GR" sz="2200" dirty="0"/>
              <a:t>Απαιτούμε ο τύπος (3) 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buNone/>
            </a:pPr>
            <a:r>
              <a:rPr lang="el-GR" sz="2200" dirty="0"/>
              <a:t>	να είναι ακριβής για τις πρώτες στη σειρά                 εκφράσεις των βασικών πολυωνύμων:</a:t>
            </a:r>
          </a:p>
          <a:p>
            <a:pPr>
              <a:buNone/>
            </a:pPr>
            <a:endParaRPr lang="el-GR" sz="2200" dirty="0"/>
          </a:p>
          <a:p>
            <a:pPr>
              <a:spcBef>
                <a:spcPts val="1800"/>
              </a:spcBef>
              <a:buNone/>
            </a:pPr>
            <a:r>
              <a:rPr lang="el-GR" sz="2200" dirty="0"/>
              <a:t>	έως ότου σχηματίσουμε ένα σύστημα                 εξισώσεων με αγνώστους, η λύση του οποίου θα μας δώσει τις ζητούμενες τιμές των αγνώστων παραμέτρων </a:t>
            </a:r>
          </a:p>
        </p:txBody>
      </p:sp>
      <p:graphicFrame>
        <p:nvGraphicFramePr>
          <p:cNvPr id="267266" name="Object 2"/>
          <p:cNvGraphicFramePr>
            <a:graphicFrameLocks noChangeAspect="1"/>
          </p:cNvGraphicFramePr>
          <p:nvPr/>
        </p:nvGraphicFramePr>
        <p:xfrm>
          <a:off x="7554966" y="1418139"/>
          <a:ext cx="960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33160" imgH="253800" progId="Equation.DSMT4">
                  <p:embed/>
                </p:oleObj>
              </mc:Choice>
              <mc:Fallback>
                <p:oleObj name="Equation" r:id="rId2" imgW="533160" imgH="253800" progId="Equation.DSMT4">
                  <p:embed/>
                  <p:pic>
                    <p:nvPicPr>
                      <p:cNvPr id="2672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4966" y="1418139"/>
                        <a:ext cx="9604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67268" name="Object 4"/>
              <p:cNvSpPr txBox="1"/>
              <p:nvPr/>
            </p:nvSpPr>
            <p:spPr bwMode="auto">
              <a:xfrm>
                <a:off x="3246438" y="2589213"/>
                <a:ext cx="2652712" cy="777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≃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7268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6438" y="2589213"/>
                <a:ext cx="2652712" cy="777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67269" name="Object 5"/>
          <p:cNvGraphicFramePr>
            <a:graphicFrameLocks noChangeAspect="1"/>
          </p:cNvGraphicFramePr>
          <p:nvPr/>
        </p:nvGraphicFramePr>
        <p:xfrm>
          <a:off x="5765829" y="3373443"/>
          <a:ext cx="960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33160" imgH="253800" progId="Equation.DSMT4">
                  <p:embed/>
                </p:oleObj>
              </mc:Choice>
              <mc:Fallback>
                <p:oleObj name="Equation" r:id="rId5" imgW="533160" imgH="253800" progId="Equation.DSMT4">
                  <p:embed/>
                  <p:pic>
                    <p:nvPicPr>
                      <p:cNvPr id="26726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5829" y="3373443"/>
                        <a:ext cx="9604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1" name="Object 7"/>
          <p:cNvGraphicFramePr>
            <a:graphicFrameLocks noChangeAspect="1"/>
          </p:cNvGraphicFramePr>
          <p:nvPr/>
        </p:nvGraphicFramePr>
        <p:xfrm>
          <a:off x="3497263" y="4244991"/>
          <a:ext cx="2149475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93760" imgH="215640" progId="Equation.DSMT4">
                  <p:embed/>
                </p:oleObj>
              </mc:Choice>
              <mc:Fallback>
                <p:oleObj name="Equation" r:id="rId6" imgW="1193760" imgH="215640" progId="Equation.DSMT4">
                  <p:embed/>
                  <p:pic>
                    <p:nvPicPr>
                      <p:cNvPr id="26727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7263" y="4244991"/>
                        <a:ext cx="2149475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2" name="Object 8"/>
          <p:cNvGraphicFramePr>
            <a:graphicFrameLocks noChangeAspect="1"/>
          </p:cNvGraphicFramePr>
          <p:nvPr/>
        </p:nvGraphicFramePr>
        <p:xfrm>
          <a:off x="5291161" y="4681731"/>
          <a:ext cx="9604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33160" imgH="253800" progId="Equation.DSMT4">
                  <p:embed/>
                </p:oleObj>
              </mc:Choice>
              <mc:Fallback>
                <p:oleObj name="Equation" r:id="rId8" imgW="533160" imgH="253800" progId="Equation.DSMT4">
                  <p:embed/>
                  <p:pic>
                    <p:nvPicPr>
                      <p:cNvPr id="26727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1161" y="4681731"/>
                        <a:ext cx="9604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4" name="Object 10"/>
          <p:cNvGraphicFramePr>
            <a:graphicFrameLocks noChangeAspect="1"/>
          </p:cNvGraphicFramePr>
          <p:nvPr/>
        </p:nvGraphicFramePr>
        <p:xfrm>
          <a:off x="7956609" y="4667796"/>
          <a:ext cx="960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33160" imgH="253800" progId="Equation.DSMT4">
                  <p:embed/>
                </p:oleObj>
              </mc:Choice>
              <mc:Fallback>
                <p:oleObj name="Equation" r:id="rId8" imgW="533160" imgH="253800" progId="Equation.DSMT4">
                  <p:embed/>
                  <p:pic>
                    <p:nvPicPr>
                      <p:cNvPr id="26727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609" y="4667796"/>
                        <a:ext cx="9604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75" name="Object 11"/>
          <p:cNvGraphicFramePr>
            <a:graphicFrameLocks noChangeAspect="1"/>
          </p:cNvGraphicFramePr>
          <p:nvPr/>
        </p:nvGraphicFramePr>
        <p:xfrm>
          <a:off x="4133844" y="5361543"/>
          <a:ext cx="10731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96880" imgH="228600" progId="Equation.DSMT4">
                  <p:embed/>
                </p:oleObj>
              </mc:Choice>
              <mc:Fallback>
                <p:oleObj name="Equation" r:id="rId10" imgW="596880" imgH="228600" progId="Equation.DSMT4">
                  <p:embed/>
                  <p:pic>
                    <p:nvPicPr>
                      <p:cNvPr id="26727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3844" y="5361543"/>
                        <a:ext cx="107315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Αριθμητική ολοκλήρωση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Επομένως, πρέπει οι άγνωστοι συντελεστές                    να ικανοποιούν το ακόλουθο σύστημα                 εξισώσεων:</a:t>
            </a:r>
          </a:p>
        </p:txBody>
      </p:sp>
      <p:graphicFrame>
        <p:nvGraphicFramePr>
          <p:cNvPr id="268290" name="Object 2"/>
          <p:cNvGraphicFramePr>
            <a:graphicFrameLocks noChangeAspect="1"/>
          </p:cNvGraphicFramePr>
          <p:nvPr/>
        </p:nvGraphicFramePr>
        <p:xfrm>
          <a:off x="1246982" y="2297097"/>
          <a:ext cx="6650037" cy="370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95400" imgH="2057400" progId="Equation.DSMT4">
                  <p:embed/>
                </p:oleObj>
              </mc:Choice>
              <mc:Fallback>
                <p:oleObj name="Equation" r:id="rId2" imgW="3695400" imgH="2057400" progId="Equation.DSMT4">
                  <p:embed/>
                  <p:pic>
                    <p:nvPicPr>
                      <p:cNvPr id="26829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6982" y="2297097"/>
                        <a:ext cx="6650037" cy="370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8291" name="Object 3"/>
          <p:cNvGraphicFramePr>
            <a:graphicFrameLocks noChangeAspect="1"/>
          </p:cNvGraphicFramePr>
          <p:nvPr/>
        </p:nvGraphicFramePr>
        <p:xfrm>
          <a:off x="5959494" y="1443363"/>
          <a:ext cx="10731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6880" imgH="228600" progId="Equation.DSMT4">
                  <p:embed/>
                </p:oleObj>
              </mc:Choice>
              <mc:Fallback>
                <p:oleObj name="Equation" r:id="rId4" imgW="596880" imgH="228600" progId="Equation.DSMT4">
                  <p:embed/>
                  <p:pic>
                    <p:nvPicPr>
                      <p:cNvPr id="2682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9494" y="1443363"/>
                        <a:ext cx="1073150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8292" name="Object 4"/>
          <p:cNvGraphicFramePr>
            <a:graphicFrameLocks noChangeAspect="1"/>
          </p:cNvGraphicFramePr>
          <p:nvPr/>
        </p:nvGraphicFramePr>
        <p:xfrm>
          <a:off x="4999056" y="1771980"/>
          <a:ext cx="960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33160" imgH="253800" progId="Equation.DSMT4">
                  <p:embed/>
                </p:oleObj>
              </mc:Choice>
              <mc:Fallback>
                <p:oleObj name="Equation" r:id="rId6" imgW="533160" imgH="253800" progId="Equation.DSMT4">
                  <p:embed/>
                  <p:pic>
                    <p:nvPicPr>
                      <p:cNvPr id="2682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9056" y="1771980"/>
                        <a:ext cx="9604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Αριθμητική ολοκλήρωση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200" dirty="0"/>
              <a:t>Το σύστημα (13) σχηματίζεται με την απαίτηση ο τύπος (3) να είναι ακριβής για τα βασικά πολυώνυμα </a:t>
            </a:r>
          </a:p>
          <a:p>
            <a:endParaRPr lang="el-GR" sz="2200" dirty="0"/>
          </a:p>
          <a:p>
            <a:pPr>
              <a:spcBef>
                <a:spcPts val="1800"/>
              </a:spcBef>
            </a:pPr>
            <a:r>
              <a:rPr lang="el-GR" sz="2200" b="1" dirty="0"/>
              <a:t>Ορισμός 8.3  </a:t>
            </a:r>
            <a:r>
              <a:rPr lang="el-GR" sz="2200" dirty="0"/>
              <a:t>Οι λύσεις του παραπάνω συστήματος μας δίνουν μία νέα οικογένεια τύπων που ονομάζονται</a:t>
            </a:r>
            <a:r>
              <a:rPr lang="el-GR" sz="2200" b="1" dirty="0"/>
              <a:t> τύποι αριθμητικής ολοκλήρωσης κατά </a:t>
            </a:r>
            <a:r>
              <a:rPr lang="en-US" sz="2200" b="1" dirty="0"/>
              <a:t>Gauss</a:t>
            </a:r>
            <a:r>
              <a:rPr lang="en-US" sz="2200" dirty="0"/>
              <a:t>.</a:t>
            </a:r>
          </a:p>
          <a:p>
            <a:pPr>
              <a:spcBef>
                <a:spcPts val="1800"/>
              </a:spcBef>
            </a:pPr>
            <a:r>
              <a:rPr lang="el-GR" sz="2200" b="1" dirty="0"/>
              <a:t>Παρατήρηση: </a:t>
            </a:r>
            <a:r>
              <a:rPr lang="el-GR" sz="2200" dirty="0"/>
              <a:t>Προφανώς οι τύποι αυτοί είναι ακριβείς για πολυώνυμα μέχρι και βαθμού               και, επομένως, είναι τύποι μέγιστης δυνατής ακρίβειας τάξης </a:t>
            </a:r>
            <a:endParaRPr lang="en-US" sz="2200" dirty="0"/>
          </a:p>
        </p:txBody>
      </p:sp>
      <p:graphicFrame>
        <p:nvGraphicFramePr>
          <p:cNvPr id="269314" name="Object 2"/>
          <p:cNvGraphicFramePr>
            <a:graphicFrameLocks noChangeAspect="1"/>
          </p:cNvGraphicFramePr>
          <p:nvPr/>
        </p:nvGraphicFramePr>
        <p:xfrm>
          <a:off x="4943515" y="1768105"/>
          <a:ext cx="2513012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6800" imgH="241200" progId="Equation.DSMT4">
                  <p:embed/>
                </p:oleObj>
              </mc:Choice>
              <mc:Fallback>
                <p:oleObj name="Equation" r:id="rId2" imgW="1396800" imgH="241200" progId="Equation.DSMT4">
                  <p:embed/>
                  <p:pic>
                    <p:nvPicPr>
                      <p:cNvPr id="2693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515" y="1768105"/>
                        <a:ext cx="2513012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9315" name="Object 3"/>
          <p:cNvGraphicFramePr>
            <a:graphicFrameLocks noChangeAspect="1"/>
          </p:cNvGraphicFramePr>
          <p:nvPr/>
        </p:nvGraphicFramePr>
        <p:xfrm>
          <a:off x="884187" y="2187558"/>
          <a:ext cx="18970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54080" imgH="253800" progId="Equation.DSMT4">
                  <p:embed/>
                </p:oleObj>
              </mc:Choice>
              <mc:Fallback>
                <p:oleObj name="Equation" r:id="rId4" imgW="1054080" imgH="253800" progId="Equation.DSMT4">
                  <p:embed/>
                  <p:pic>
                    <p:nvPicPr>
                      <p:cNvPr id="2693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187" y="2187558"/>
                        <a:ext cx="18970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9316" name="Object 4"/>
          <p:cNvGraphicFramePr>
            <a:graphicFrameLocks noChangeAspect="1"/>
          </p:cNvGraphicFramePr>
          <p:nvPr/>
        </p:nvGraphicFramePr>
        <p:xfrm>
          <a:off x="4316409" y="4291377"/>
          <a:ext cx="914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7960" imgH="253800" progId="Equation.DSMT4">
                  <p:embed/>
                </p:oleObj>
              </mc:Choice>
              <mc:Fallback>
                <p:oleObj name="Equation" r:id="rId6" imgW="507960" imgH="253800" progId="Equation.DSMT4">
                  <p:embed/>
                  <p:pic>
                    <p:nvPicPr>
                      <p:cNvPr id="2693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6409" y="4291377"/>
                        <a:ext cx="914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9318" name="Object 6"/>
          <p:cNvGraphicFramePr>
            <a:graphicFrameLocks noChangeAspect="1"/>
          </p:cNvGraphicFramePr>
          <p:nvPr/>
        </p:nvGraphicFramePr>
        <p:xfrm>
          <a:off x="4844714" y="4619994"/>
          <a:ext cx="9826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45760" imgH="253800" progId="Equation.DSMT4">
                  <p:embed/>
                </p:oleObj>
              </mc:Choice>
              <mc:Fallback>
                <p:oleObj name="Equation" r:id="rId8" imgW="545760" imgH="253800" progId="Equation.DSMT4">
                  <p:embed/>
                  <p:pic>
                    <p:nvPicPr>
                      <p:cNvPr id="2693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4714" y="4619994"/>
                        <a:ext cx="9826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Αριθμητική ολοκλήρωση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Αριθμητική ολοκλήρωση κατά </a:t>
            </a:r>
            <a:r>
              <a:rPr lang="en-US" sz="2200" b="1" dirty="0"/>
              <a:t>Legendre</a:t>
            </a:r>
          </a:p>
          <a:p>
            <a:r>
              <a:rPr lang="el-GR" sz="2200" dirty="0"/>
              <a:t>Τα σημεία                        του συστήματος (13) έχουν ένα σημαντικό χαρακτηριστικό, γιατί αποτελούν ρίζες του πολυωνύμου </a:t>
            </a:r>
            <a:r>
              <a:rPr lang="en-US" sz="2200" dirty="0"/>
              <a:t>Legendre</a:t>
            </a:r>
            <a:r>
              <a:rPr lang="el-GR" sz="2200" dirty="0"/>
              <a:t>	     βαθμού</a:t>
            </a:r>
          </a:p>
          <a:p>
            <a:r>
              <a:rPr lang="el-GR" sz="2200" dirty="0"/>
              <a:t>Τα πολυώνυμα </a:t>
            </a:r>
            <a:r>
              <a:rPr lang="en-US" sz="2200" dirty="0"/>
              <a:t>Legendre </a:t>
            </a:r>
            <a:r>
              <a:rPr lang="el-GR" sz="2200" dirty="0"/>
              <a:t>δίνονται ως εξής:</a:t>
            </a:r>
          </a:p>
          <a:p>
            <a:endParaRPr lang="el-GR" sz="2200" dirty="0"/>
          </a:p>
          <a:p>
            <a:pPr>
              <a:buNone/>
            </a:pPr>
            <a:endParaRPr lang="el-GR" sz="2200" dirty="0"/>
          </a:p>
          <a:p>
            <a:r>
              <a:rPr lang="el-GR" sz="2200" dirty="0"/>
              <a:t>Τα πολυώνυμα </a:t>
            </a:r>
            <a:r>
              <a:rPr lang="en-US" sz="2200" dirty="0"/>
              <a:t>Legendre</a:t>
            </a:r>
            <a:r>
              <a:rPr lang="el-GR" sz="2200" dirty="0"/>
              <a:t> έχουν τις παρακάτω χρήσιμες ιδιότητες:</a:t>
            </a:r>
          </a:p>
          <a:p>
            <a:pPr marL="541338" indent="-360363">
              <a:buFont typeface="+mj-lt"/>
              <a:buAutoNum type="arabicPeriod"/>
            </a:pPr>
            <a:r>
              <a:rPr lang="el-GR" sz="2200" dirty="0"/>
              <a:t>Το             έχει     απλές πραγματικές ρίζες στο διάστημα </a:t>
            </a:r>
          </a:p>
          <a:p>
            <a:pPr marL="541338" indent="-360363">
              <a:spcBef>
                <a:spcPts val="1800"/>
              </a:spcBef>
              <a:buFont typeface="+mj-lt"/>
              <a:buAutoNum type="arabicPeriod"/>
            </a:pPr>
            <a:r>
              <a:rPr lang="el-GR" sz="2200" dirty="0"/>
              <a:t> </a:t>
            </a:r>
          </a:p>
          <a:p>
            <a:pPr marL="541338" indent="-360363">
              <a:spcBef>
                <a:spcPts val="1800"/>
              </a:spcBef>
              <a:buFont typeface="+mj-lt"/>
              <a:buAutoNum type="arabicPeriod"/>
            </a:pPr>
            <a:r>
              <a:rPr lang="el-GR" sz="2200" dirty="0"/>
              <a:t> </a:t>
            </a:r>
          </a:p>
        </p:txBody>
      </p:sp>
      <p:graphicFrame>
        <p:nvGraphicFramePr>
          <p:cNvPr id="270338" name="Object 2"/>
          <p:cNvGraphicFramePr>
            <a:graphicFrameLocks noChangeAspect="1"/>
          </p:cNvGraphicFramePr>
          <p:nvPr/>
        </p:nvGraphicFramePr>
        <p:xfrm>
          <a:off x="2101110" y="1822428"/>
          <a:ext cx="14176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87320" imgH="253800" progId="Equation.DSMT4">
                  <p:embed/>
                </p:oleObj>
              </mc:Choice>
              <mc:Fallback>
                <p:oleObj name="Equation" r:id="rId2" imgW="787320" imgH="253800" progId="Equation.DSMT4">
                  <p:embed/>
                  <p:pic>
                    <p:nvPicPr>
                      <p:cNvPr id="27033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1110" y="1822428"/>
                        <a:ext cx="14176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39" name="Object 3"/>
          <p:cNvGraphicFramePr>
            <a:graphicFrameLocks noChangeAspect="1"/>
          </p:cNvGraphicFramePr>
          <p:nvPr/>
        </p:nvGraphicFramePr>
        <p:xfrm>
          <a:off x="847674" y="2490951"/>
          <a:ext cx="86677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400" imgH="253800" progId="Equation.DSMT4">
                  <p:embed/>
                </p:oleObj>
              </mc:Choice>
              <mc:Fallback>
                <p:oleObj name="Equation" r:id="rId4" imgW="482400" imgH="253800" progId="Equation.DSMT4">
                  <p:embed/>
                  <p:pic>
                    <p:nvPicPr>
                      <p:cNvPr id="2703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674" y="2490951"/>
                        <a:ext cx="866775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40" name="Object 4"/>
          <p:cNvGraphicFramePr>
            <a:graphicFrameLocks noChangeAspect="1"/>
          </p:cNvGraphicFramePr>
          <p:nvPr/>
        </p:nvGraphicFramePr>
        <p:xfrm>
          <a:off x="2740012" y="2479662"/>
          <a:ext cx="8461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69800" imgH="253800" progId="Equation.DSMT4">
                  <p:embed/>
                </p:oleObj>
              </mc:Choice>
              <mc:Fallback>
                <p:oleObj name="Equation" r:id="rId6" imgW="469800" imgH="253800" progId="Equation.DSMT4">
                  <p:embed/>
                  <p:pic>
                    <p:nvPicPr>
                      <p:cNvPr id="2703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0012" y="2479662"/>
                        <a:ext cx="8461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41" name="Object 5"/>
          <p:cNvGraphicFramePr>
            <a:graphicFrameLocks noChangeAspect="1"/>
          </p:cNvGraphicFramePr>
          <p:nvPr/>
        </p:nvGraphicFramePr>
        <p:xfrm>
          <a:off x="2785269" y="3355974"/>
          <a:ext cx="3573463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81080" imgH="419040" progId="Equation.DSMT4">
                  <p:embed/>
                </p:oleObj>
              </mc:Choice>
              <mc:Fallback>
                <p:oleObj name="Equation" r:id="rId8" imgW="1981080" imgH="419040" progId="Equation.DSMT4">
                  <p:embed/>
                  <p:pic>
                    <p:nvPicPr>
                      <p:cNvPr id="27034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5269" y="3355974"/>
                        <a:ext cx="3573463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42" name="Object 6"/>
          <p:cNvGraphicFramePr>
            <a:graphicFrameLocks noChangeAspect="1"/>
          </p:cNvGraphicFramePr>
          <p:nvPr/>
        </p:nvGraphicFramePr>
        <p:xfrm>
          <a:off x="1398015" y="4510455"/>
          <a:ext cx="709613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93480" imgH="253800" progId="Equation.DSMT4">
                  <p:embed/>
                </p:oleObj>
              </mc:Choice>
              <mc:Fallback>
                <p:oleObj name="Equation" r:id="rId10" imgW="393480" imgH="253800" progId="Equation.DSMT4">
                  <p:embed/>
                  <p:pic>
                    <p:nvPicPr>
                      <p:cNvPr id="2703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8015" y="4510455"/>
                        <a:ext cx="709613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43" name="Object 7"/>
          <p:cNvGraphicFramePr>
            <a:graphicFrameLocks noChangeAspect="1"/>
          </p:cNvGraphicFramePr>
          <p:nvPr/>
        </p:nvGraphicFramePr>
        <p:xfrm>
          <a:off x="2640162" y="4608705"/>
          <a:ext cx="230188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6720" imgH="139680" progId="Equation.DSMT4">
                  <p:embed/>
                </p:oleObj>
              </mc:Choice>
              <mc:Fallback>
                <p:oleObj name="Equation" r:id="rId12" imgW="126720" imgH="139680" progId="Equation.DSMT4">
                  <p:embed/>
                  <p:pic>
                    <p:nvPicPr>
                      <p:cNvPr id="27034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162" y="4608705"/>
                        <a:ext cx="230188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44" name="Object 8"/>
          <p:cNvGraphicFramePr>
            <a:graphicFrameLocks noChangeAspect="1"/>
          </p:cNvGraphicFramePr>
          <p:nvPr/>
        </p:nvGraphicFramePr>
        <p:xfrm>
          <a:off x="7420014" y="4499166"/>
          <a:ext cx="890587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95000" imgH="253800" progId="Equation.DSMT4">
                  <p:embed/>
                </p:oleObj>
              </mc:Choice>
              <mc:Fallback>
                <p:oleObj name="Equation" r:id="rId14" imgW="495000" imgH="253800" progId="Equation.DSMT4">
                  <p:embed/>
                  <p:pic>
                    <p:nvPicPr>
                      <p:cNvPr id="27034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0014" y="4499166"/>
                        <a:ext cx="890587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45" name="Object 9"/>
          <p:cNvGraphicFramePr>
            <a:graphicFrameLocks noChangeAspect="1"/>
          </p:cNvGraphicFramePr>
          <p:nvPr/>
        </p:nvGraphicFramePr>
        <p:xfrm>
          <a:off x="1084279" y="5072085"/>
          <a:ext cx="47291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628720" imgH="253800" progId="Equation.DSMT4">
                  <p:embed/>
                </p:oleObj>
              </mc:Choice>
              <mc:Fallback>
                <p:oleObj name="Equation" r:id="rId16" imgW="2628720" imgH="253800" progId="Equation.DSMT4">
                  <p:embed/>
                  <p:pic>
                    <p:nvPicPr>
                      <p:cNvPr id="27034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279" y="5072085"/>
                        <a:ext cx="47291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46" name="Object 10"/>
          <p:cNvGraphicFramePr>
            <a:graphicFrameLocks noChangeAspect="1"/>
          </p:cNvGraphicFramePr>
          <p:nvPr/>
        </p:nvGraphicFramePr>
        <p:xfrm>
          <a:off x="1084279" y="5551172"/>
          <a:ext cx="36099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006280" imgH="330120" progId="Equation.DSMT4">
                  <p:embed/>
                </p:oleObj>
              </mc:Choice>
              <mc:Fallback>
                <p:oleObj name="Equation" r:id="rId18" imgW="2006280" imgH="330120" progId="Equation.DSMT4">
                  <p:embed/>
                  <p:pic>
                    <p:nvPicPr>
                      <p:cNvPr id="27034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279" y="5551172"/>
                        <a:ext cx="3609975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Αριθμητική ολοκλήρωση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200" dirty="0"/>
              <a:t>Τα πολυώνυμα </a:t>
            </a:r>
            <a:r>
              <a:rPr lang="en-US" sz="2200" dirty="0"/>
              <a:t>Legendre</a:t>
            </a:r>
            <a:r>
              <a:rPr lang="el-GR" sz="2200" dirty="0"/>
              <a:t> έχουν τις παρακάτω χρήσιμες ιδιότητες:</a:t>
            </a:r>
          </a:p>
          <a:p>
            <a:pPr marL="638175" indent="-457200">
              <a:spcBef>
                <a:spcPts val="1800"/>
              </a:spcBef>
              <a:buFont typeface="+mj-lt"/>
              <a:buAutoNum type="arabicPeriod" startAt="4"/>
            </a:pPr>
            <a:r>
              <a:rPr lang="el-GR" sz="2200" dirty="0"/>
              <a:t>     </a:t>
            </a:r>
          </a:p>
          <a:p>
            <a:pPr marL="638175" indent="-457200">
              <a:spcBef>
                <a:spcPts val="3000"/>
              </a:spcBef>
              <a:buFont typeface="+mj-lt"/>
              <a:buAutoNum type="arabicPeriod" startAt="4"/>
            </a:pPr>
            <a:r>
              <a:rPr lang="el-GR" sz="2200" dirty="0"/>
              <a:t>    </a:t>
            </a:r>
          </a:p>
          <a:p>
            <a:pPr marL="638175" indent="-457200">
              <a:spcBef>
                <a:spcPts val="3000"/>
              </a:spcBef>
              <a:buFont typeface="+mj-lt"/>
              <a:buAutoNum type="arabicPeriod" startAt="4"/>
            </a:pPr>
            <a:r>
              <a:rPr lang="el-GR" sz="2200" dirty="0"/>
              <a:t>         </a:t>
            </a:r>
          </a:p>
          <a:p>
            <a:pPr marL="638175" indent="-457200">
              <a:spcBef>
                <a:spcPts val="3000"/>
              </a:spcBef>
              <a:buFont typeface="+mj-lt"/>
              <a:buAutoNum type="arabicPeriod" startAt="4"/>
            </a:pPr>
            <a:r>
              <a:rPr lang="el-GR" sz="2200" dirty="0"/>
              <a:t>     </a:t>
            </a:r>
          </a:p>
          <a:p>
            <a:pPr marL="638175" indent="-457200">
              <a:spcBef>
                <a:spcPts val="3000"/>
              </a:spcBef>
              <a:buFont typeface="+mj-lt"/>
              <a:buAutoNum type="arabicPeriod" startAt="4"/>
            </a:pPr>
            <a:r>
              <a:rPr lang="el-GR" sz="2200" dirty="0"/>
              <a:t>   </a:t>
            </a:r>
          </a:p>
          <a:p>
            <a:pPr marL="638175" indent="-457200">
              <a:spcBef>
                <a:spcPts val="3000"/>
              </a:spcBef>
              <a:buFont typeface="+mj-lt"/>
              <a:buAutoNum type="arabicPeriod" startAt="4"/>
            </a:pPr>
            <a:r>
              <a:rPr lang="el-GR" sz="2200" dirty="0"/>
              <a:t>     </a:t>
            </a:r>
          </a:p>
        </p:txBody>
      </p:sp>
      <p:graphicFrame>
        <p:nvGraphicFramePr>
          <p:cNvPr id="271362" name="Object 2"/>
          <p:cNvGraphicFramePr>
            <a:graphicFrameLocks noChangeAspect="1"/>
          </p:cNvGraphicFramePr>
          <p:nvPr/>
        </p:nvGraphicFramePr>
        <p:xfrm>
          <a:off x="1146229" y="1858941"/>
          <a:ext cx="253682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09400" imgH="393480" progId="Equation.DSMT4">
                  <p:embed/>
                </p:oleObj>
              </mc:Choice>
              <mc:Fallback>
                <p:oleObj name="Equation" r:id="rId2" imgW="1409400" imgH="393480" progId="Equation.DSMT4">
                  <p:embed/>
                  <p:pic>
                    <p:nvPicPr>
                      <p:cNvPr id="27136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6229" y="1858941"/>
                        <a:ext cx="2536825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363" name="Object 3"/>
          <p:cNvGraphicFramePr>
            <a:graphicFrameLocks noChangeAspect="1"/>
          </p:cNvGraphicFramePr>
          <p:nvPr/>
        </p:nvGraphicFramePr>
        <p:xfrm>
          <a:off x="1146229" y="2465727"/>
          <a:ext cx="28797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00200" imgH="507960" progId="Equation.DSMT4">
                  <p:embed/>
                </p:oleObj>
              </mc:Choice>
              <mc:Fallback>
                <p:oleObj name="Equation" r:id="rId4" imgW="1600200" imgH="507960" progId="Equation.DSMT4">
                  <p:embed/>
                  <p:pic>
                    <p:nvPicPr>
                      <p:cNvPr id="2713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6229" y="2465727"/>
                        <a:ext cx="28797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364" name="Object 4"/>
          <p:cNvGraphicFramePr>
            <a:graphicFrameLocks noChangeAspect="1"/>
          </p:cNvGraphicFramePr>
          <p:nvPr/>
        </p:nvGraphicFramePr>
        <p:xfrm>
          <a:off x="1146229" y="3336042"/>
          <a:ext cx="420370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336760" imgH="330120" progId="Equation.DSMT4">
                  <p:embed/>
                </p:oleObj>
              </mc:Choice>
              <mc:Fallback>
                <p:oleObj name="Equation" r:id="rId6" imgW="2336760" imgH="330120" progId="Equation.DSMT4">
                  <p:embed/>
                  <p:pic>
                    <p:nvPicPr>
                      <p:cNvPr id="2713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6229" y="3336042"/>
                        <a:ext cx="420370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365" name="Object 5"/>
          <p:cNvGraphicFramePr>
            <a:graphicFrameLocks noChangeAspect="1"/>
          </p:cNvGraphicFramePr>
          <p:nvPr/>
        </p:nvGraphicFramePr>
        <p:xfrm>
          <a:off x="1146229" y="3976695"/>
          <a:ext cx="740568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114800" imgH="431640" progId="Equation.DSMT4">
                  <p:embed/>
                </p:oleObj>
              </mc:Choice>
              <mc:Fallback>
                <p:oleObj name="Equation" r:id="rId8" imgW="4114800" imgH="431640" progId="Equation.DSMT4">
                  <p:embed/>
                  <p:pic>
                    <p:nvPicPr>
                      <p:cNvPr id="27136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6229" y="3976695"/>
                        <a:ext cx="7405688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366" name="Object 6"/>
          <p:cNvGraphicFramePr>
            <a:graphicFrameLocks noChangeAspect="1"/>
          </p:cNvGraphicFramePr>
          <p:nvPr/>
        </p:nvGraphicFramePr>
        <p:xfrm>
          <a:off x="1146229" y="4841718"/>
          <a:ext cx="39624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97080" imgH="279360" progId="Equation.DSMT4">
                  <p:embed/>
                </p:oleObj>
              </mc:Choice>
              <mc:Fallback>
                <p:oleObj name="Equation" r:id="rId10" imgW="2197080" imgH="279360" progId="Equation.DSMT4">
                  <p:embed/>
                  <p:pic>
                    <p:nvPicPr>
                      <p:cNvPr id="27136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6229" y="4841718"/>
                        <a:ext cx="3962400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367" name="Object 7"/>
          <p:cNvGraphicFramePr>
            <a:graphicFrameLocks noChangeAspect="1"/>
          </p:cNvGraphicFramePr>
          <p:nvPr/>
        </p:nvGraphicFramePr>
        <p:xfrm>
          <a:off x="1146229" y="5357850"/>
          <a:ext cx="349885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42920" imgH="469800" progId="Equation.DSMT4">
                  <p:embed/>
                </p:oleObj>
              </mc:Choice>
              <mc:Fallback>
                <p:oleObj name="Equation" r:id="rId12" imgW="1942920" imgH="469800" progId="Equation.DSMT4">
                  <p:embed/>
                  <p:pic>
                    <p:nvPicPr>
                      <p:cNvPr id="27136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6229" y="5357850"/>
                        <a:ext cx="349885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Αριθμητική ολοκλήρωση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856230"/>
          </a:xfrm>
        </p:spPr>
        <p:txBody>
          <a:bodyPr>
            <a:normAutofit/>
          </a:bodyPr>
          <a:lstStyle/>
          <a:p>
            <a:r>
              <a:rPr lang="el-GR" sz="2200" b="1" dirty="0"/>
              <a:t>Παρατήρηση: </a:t>
            </a:r>
            <a:r>
              <a:rPr lang="el-GR" sz="2200" dirty="0"/>
              <a:t>Η ιδιότητα (1) είναι πολύ σημαντική επειδή οι ρίζες του πολυωνύμου                εκφράζουν τα σημεία                        του συστήματος (13) και επειδή βρίσκονται στο διάστημα           ικανοποιούν τον περιορισμό (4):</a:t>
            </a:r>
          </a:p>
          <a:p>
            <a:endParaRPr lang="el-GR" sz="2200" b="1" dirty="0"/>
          </a:p>
          <a:p>
            <a:pPr>
              <a:spcBef>
                <a:spcPts val="1800"/>
              </a:spcBef>
            </a:pPr>
            <a:r>
              <a:rPr lang="el-GR" sz="2200" b="1" dirty="0"/>
              <a:t>Παρατήρηση: </a:t>
            </a:r>
            <a:r>
              <a:rPr lang="el-GR" sz="2200" dirty="0"/>
              <a:t>Οι ιδιότητες (3) και (4) είναι πολύ σημαντικές διότι στους χώρους με εσωτερικό γινόμενο δηλώνουν ότι τα               είναι </a:t>
            </a:r>
            <a:r>
              <a:rPr lang="el-GR" sz="2200" b="1" dirty="0"/>
              <a:t>ορθογώνια πολυώνυμα </a:t>
            </a:r>
            <a:r>
              <a:rPr lang="el-GR" sz="2200" dirty="0"/>
              <a:t>αναφορικά με το εσωτερικό γινόμενο:</a:t>
            </a:r>
          </a:p>
          <a:p>
            <a:endParaRPr lang="el-GR" sz="2200" dirty="0"/>
          </a:p>
          <a:p>
            <a:pPr>
              <a:spcBef>
                <a:spcPts val="2400"/>
              </a:spcBef>
              <a:buNone/>
            </a:pPr>
            <a:r>
              <a:rPr lang="el-GR" sz="2200" dirty="0"/>
              <a:t>	και ότι το σύνολο                            αποτελεί βάση στο χώρο των πολυωνύμων βαθμού όχι μεγαλύτερου του</a:t>
            </a:r>
          </a:p>
        </p:txBody>
      </p:sp>
      <p:graphicFrame>
        <p:nvGraphicFramePr>
          <p:cNvPr id="272386" name="Object 2"/>
          <p:cNvGraphicFramePr>
            <a:graphicFrameLocks noChangeAspect="1"/>
          </p:cNvGraphicFramePr>
          <p:nvPr/>
        </p:nvGraphicFramePr>
        <p:xfrm>
          <a:off x="2938452" y="1769334"/>
          <a:ext cx="86677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2400" imgH="253800" progId="Equation.DSMT4">
                  <p:embed/>
                </p:oleObj>
              </mc:Choice>
              <mc:Fallback>
                <p:oleObj name="Equation" r:id="rId2" imgW="482400" imgH="253800" progId="Equation.DSMT4">
                  <p:embed/>
                  <p:pic>
                    <p:nvPicPr>
                      <p:cNvPr id="27238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8452" y="1769334"/>
                        <a:ext cx="866775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2387" name="Object 3"/>
          <p:cNvGraphicFramePr>
            <a:graphicFrameLocks noChangeAspect="1"/>
          </p:cNvGraphicFramePr>
          <p:nvPr/>
        </p:nvGraphicFramePr>
        <p:xfrm>
          <a:off x="6367506" y="1760691"/>
          <a:ext cx="14176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7320" imgH="253800" progId="Equation.DSMT4">
                  <p:embed/>
                </p:oleObj>
              </mc:Choice>
              <mc:Fallback>
                <p:oleObj name="Equation" r:id="rId4" imgW="787320" imgH="253800" progId="Equation.DSMT4">
                  <p:embed/>
                  <p:pic>
                    <p:nvPicPr>
                      <p:cNvPr id="2723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7506" y="1760691"/>
                        <a:ext cx="14176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2388" name="Object 4"/>
          <p:cNvGraphicFramePr>
            <a:graphicFrameLocks noChangeAspect="1"/>
          </p:cNvGraphicFramePr>
          <p:nvPr/>
        </p:nvGraphicFramePr>
        <p:xfrm>
          <a:off x="7054884" y="2097951"/>
          <a:ext cx="798513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44240" imgH="253800" progId="Equation.DSMT4">
                  <p:embed/>
                </p:oleObj>
              </mc:Choice>
              <mc:Fallback>
                <p:oleObj name="Equation" r:id="rId6" imgW="444240" imgH="253800" progId="Equation.DSMT4">
                  <p:embed/>
                  <p:pic>
                    <p:nvPicPr>
                      <p:cNvPr id="2723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4884" y="2097951"/>
                        <a:ext cx="798513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2390" name="Object 6"/>
          <p:cNvGraphicFramePr>
            <a:graphicFrameLocks noChangeAspect="1"/>
          </p:cNvGraphicFramePr>
          <p:nvPr/>
        </p:nvGraphicFramePr>
        <p:xfrm>
          <a:off x="3204369" y="2909886"/>
          <a:ext cx="2735262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3880" imgH="228600" progId="Equation.DSMT4">
                  <p:embed/>
                </p:oleObj>
              </mc:Choice>
              <mc:Fallback>
                <p:oleObj name="Equation" r:id="rId8" imgW="1523880" imgH="228600" progId="Equation.DSMT4">
                  <p:embed/>
                  <p:pic>
                    <p:nvPicPr>
                      <p:cNvPr id="27239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4369" y="2909886"/>
                        <a:ext cx="2735262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2391" name="Object 7"/>
          <p:cNvGraphicFramePr>
            <a:graphicFrameLocks noChangeAspect="1"/>
          </p:cNvGraphicFramePr>
          <p:nvPr/>
        </p:nvGraphicFramePr>
        <p:xfrm>
          <a:off x="7164423" y="3732393"/>
          <a:ext cx="1485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25480" imgH="253800" progId="Equation.DSMT4">
                  <p:embed/>
                </p:oleObj>
              </mc:Choice>
              <mc:Fallback>
                <p:oleObj name="Equation" r:id="rId10" imgW="825480" imgH="253800" progId="Equation.DSMT4">
                  <p:embed/>
                  <p:pic>
                    <p:nvPicPr>
                      <p:cNvPr id="2723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423" y="3732393"/>
                        <a:ext cx="14859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2392" name="Object 8"/>
          <p:cNvGraphicFramePr>
            <a:graphicFrameLocks noChangeAspect="1"/>
          </p:cNvGraphicFramePr>
          <p:nvPr/>
        </p:nvGraphicFramePr>
        <p:xfrm>
          <a:off x="3133725" y="4816475"/>
          <a:ext cx="2878138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00200" imgH="330120" progId="Equation.DSMT4">
                  <p:embed/>
                </p:oleObj>
              </mc:Choice>
              <mc:Fallback>
                <p:oleObj name="Equation" r:id="rId12" imgW="1600200" imgH="330120" progId="Equation.DSMT4">
                  <p:embed/>
                  <p:pic>
                    <p:nvPicPr>
                      <p:cNvPr id="27239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3725" y="4816475"/>
                        <a:ext cx="2878138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2393" name="Object 9"/>
          <p:cNvGraphicFramePr>
            <a:graphicFrameLocks noChangeAspect="1"/>
          </p:cNvGraphicFramePr>
          <p:nvPr/>
        </p:nvGraphicFramePr>
        <p:xfrm>
          <a:off x="2940403" y="5443395"/>
          <a:ext cx="16906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39600" imgH="253800" progId="Equation.DSMT4">
                  <p:embed/>
                </p:oleObj>
              </mc:Choice>
              <mc:Fallback>
                <p:oleObj name="Equation" r:id="rId14" imgW="939600" imgH="253800" progId="Equation.DSMT4">
                  <p:embed/>
                  <p:pic>
                    <p:nvPicPr>
                      <p:cNvPr id="27239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0403" y="5443395"/>
                        <a:ext cx="169068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2394" name="Object 10"/>
          <p:cNvGraphicFramePr>
            <a:graphicFrameLocks noChangeAspect="1"/>
          </p:cNvGraphicFramePr>
          <p:nvPr/>
        </p:nvGraphicFramePr>
        <p:xfrm>
          <a:off x="5910285" y="5895303"/>
          <a:ext cx="341313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90440" imgH="139680" progId="Equation.DSMT4">
                  <p:embed/>
                </p:oleObj>
              </mc:Choice>
              <mc:Fallback>
                <p:oleObj name="Equation" r:id="rId16" imgW="190440" imgH="139680" progId="Equation.DSMT4">
                  <p:embed/>
                  <p:pic>
                    <p:nvPicPr>
                      <p:cNvPr id="27239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0285" y="5895303"/>
                        <a:ext cx="341313" cy="25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Αριθμητική ολοκλήρωση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Τα βάρη                         του συστήματος (13) μπορεί να αποδειχτεί ότι υπολογίζονται από τη σχέση:</a:t>
            </a:r>
          </a:p>
          <a:p>
            <a:endParaRPr lang="el-GR" sz="2200" dirty="0"/>
          </a:p>
          <a:p>
            <a:pPr>
              <a:spcBef>
                <a:spcPts val="1800"/>
              </a:spcBef>
              <a:buNone/>
            </a:pPr>
            <a:r>
              <a:rPr lang="el-GR" sz="2200" dirty="0"/>
              <a:t>	όπου τα πολυώνυμα             είναι οι συντελεστές παρεμβολής του </a:t>
            </a:r>
            <a:r>
              <a:rPr lang="en-US" sz="2200" dirty="0"/>
              <a:t>Lagrange: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1800"/>
              </a:spcBef>
            </a:pPr>
            <a:r>
              <a:rPr lang="el-GR" sz="2200" dirty="0"/>
              <a:t>Τα βάρη       ικανοποιούν την παρακάτω σχέση η οποία αποτελεί έναν εναλλακτικό τρόπο για τον υπολογισμό αυτών:</a:t>
            </a:r>
          </a:p>
        </p:txBody>
      </p:sp>
      <p:graphicFrame>
        <p:nvGraphicFramePr>
          <p:cNvPr id="273410" name="Object 2"/>
          <p:cNvGraphicFramePr>
            <a:graphicFrameLocks noChangeAspect="1"/>
          </p:cNvGraphicFramePr>
          <p:nvPr/>
        </p:nvGraphicFramePr>
        <p:xfrm>
          <a:off x="1906571" y="1432074"/>
          <a:ext cx="14605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2520" imgH="253800" progId="Equation.DSMT4">
                  <p:embed/>
                </p:oleObj>
              </mc:Choice>
              <mc:Fallback>
                <p:oleObj name="Equation" r:id="rId2" imgW="812520" imgH="253800" progId="Equation.DSMT4">
                  <p:embed/>
                  <p:pic>
                    <p:nvPicPr>
                      <p:cNvPr id="2734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6571" y="1432074"/>
                        <a:ext cx="1460500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3411" name="Object 3"/>
          <p:cNvGraphicFramePr>
            <a:graphicFrameLocks noChangeAspect="1"/>
          </p:cNvGraphicFramePr>
          <p:nvPr/>
        </p:nvGraphicFramePr>
        <p:xfrm>
          <a:off x="3350419" y="2114532"/>
          <a:ext cx="2443162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640" imgH="330120" progId="Equation.DSMT4">
                  <p:embed/>
                </p:oleObj>
              </mc:Choice>
              <mc:Fallback>
                <p:oleObj name="Equation" r:id="rId4" imgW="1358640" imgH="330120" progId="Equation.DSMT4">
                  <p:embed/>
                  <p:pic>
                    <p:nvPicPr>
                      <p:cNvPr id="2734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0419" y="2114532"/>
                        <a:ext cx="2443162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3412" name="Object 4"/>
          <p:cNvGraphicFramePr>
            <a:graphicFrameLocks noChangeAspect="1"/>
          </p:cNvGraphicFramePr>
          <p:nvPr/>
        </p:nvGraphicFramePr>
        <p:xfrm>
          <a:off x="3330558" y="2721318"/>
          <a:ext cx="68738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80880" imgH="253800" progId="Equation.DSMT4">
                  <p:embed/>
                </p:oleObj>
              </mc:Choice>
              <mc:Fallback>
                <p:oleObj name="Equation" r:id="rId6" imgW="380880" imgH="253800" progId="Equation.DSMT4">
                  <p:embed/>
                  <p:pic>
                    <p:nvPicPr>
                      <p:cNvPr id="2734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58" y="2721318"/>
                        <a:ext cx="687388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3413" name="Object 5"/>
          <p:cNvGraphicFramePr>
            <a:graphicFrameLocks noChangeAspect="1"/>
          </p:cNvGraphicFramePr>
          <p:nvPr/>
        </p:nvGraphicFramePr>
        <p:xfrm>
          <a:off x="1190625" y="3541713"/>
          <a:ext cx="6764338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759120" imgH="545760" progId="Equation.DSMT4">
                  <p:embed/>
                </p:oleObj>
              </mc:Choice>
              <mc:Fallback>
                <p:oleObj name="Equation" r:id="rId8" imgW="3759120" imgH="545760" progId="Equation.DSMT4">
                  <p:embed/>
                  <p:pic>
                    <p:nvPicPr>
                      <p:cNvPr id="2734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625" y="3541713"/>
                        <a:ext cx="6764338" cy="982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3414" name="Object 6"/>
          <p:cNvGraphicFramePr>
            <a:graphicFrameLocks noChangeAspect="1"/>
          </p:cNvGraphicFramePr>
          <p:nvPr/>
        </p:nvGraphicFramePr>
        <p:xfrm>
          <a:off x="1903204" y="4453134"/>
          <a:ext cx="32067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7480" imgH="228600" progId="Equation.DSMT4">
                  <p:embed/>
                </p:oleObj>
              </mc:Choice>
              <mc:Fallback>
                <p:oleObj name="Equation" r:id="rId10" imgW="177480" imgH="228600" progId="Equation.DSMT4">
                  <p:embed/>
                  <p:pic>
                    <p:nvPicPr>
                      <p:cNvPr id="27341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3204" y="4453134"/>
                        <a:ext cx="320675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3415" name="Object 7"/>
          <p:cNvGraphicFramePr>
            <a:graphicFrameLocks noChangeAspect="1"/>
          </p:cNvGraphicFramePr>
          <p:nvPr/>
        </p:nvGraphicFramePr>
        <p:xfrm>
          <a:off x="2413000" y="5207390"/>
          <a:ext cx="4318000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400120" imgH="545760" progId="Equation.DSMT4">
                  <p:embed/>
                </p:oleObj>
              </mc:Choice>
              <mc:Fallback>
                <p:oleObj name="Equation" r:id="rId12" imgW="2400120" imgH="545760" progId="Equation.DSMT4">
                  <p:embed/>
                  <p:pic>
                    <p:nvPicPr>
                      <p:cNvPr id="2734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0" y="5207390"/>
                        <a:ext cx="4318000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Αριθμητική ολοκλήρωση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/>
          <a:lstStyle/>
          <a:p>
            <a:r>
              <a:rPr lang="el-GR" sz="2200" b="1" dirty="0"/>
              <a:t>Παρατήρηση: </a:t>
            </a:r>
            <a:r>
              <a:rPr lang="el-GR" sz="2200" dirty="0"/>
              <a:t>Για τα σημεία                     τα αντίστοιχα βάρη       είναι ίδια. Αυτό είναι σημαντικό γιατί οι ρίζες των πολυωνύμων </a:t>
            </a:r>
            <a:r>
              <a:rPr lang="en-US" sz="2200" dirty="0"/>
              <a:t>Legendre </a:t>
            </a:r>
            <a:r>
              <a:rPr lang="el-GR" sz="2200" dirty="0"/>
              <a:t>             είναι συμμετρικές γύρω από το μηδέν.</a:t>
            </a:r>
          </a:p>
          <a:p>
            <a:pPr>
              <a:spcBef>
                <a:spcPts val="2400"/>
              </a:spcBef>
            </a:pPr>
            <a:r>
              <a:rPr lang="el-GR" sz="2200" dirty="0"/>
              <a:t>Το σφάλμα αποκοπής στους τύπους αριθμητικής ολοκλήρωσης των </a:t>
            </a:r>
            <a:r>
              <a:rPr lang="en-US" sz="2200" dirty="0"/>
              <a:t>Gauss – Legendre </a:t>
            </a:r>
            <a:r>
              <a:rPr lang="el-GR" sz="2200" dirty="0"/>
              <a:t>δίνεται ως εξής:</a:t>
            </a:r>
          </a:p>
          <a:p>
            <a:endParaRPr lang="el-GR" dirty="0"/>
          </a:p>
        </p:txBody>
      </p:sp>
      <p:graphicFrame>
        <p:nvGraphicFramePr>
          <p:cNvPr id="274434" name="Object 2"/>
          <p:cNvGraphicFramePr>
            <a:graphicFrameLocks noChangeAspect="1"/>
          </p:cNvGraphicFramePr>
          <p:nvPr/>
        </p:nvGraphicFramePr>
        <p:xfrm>
          <a:off x="4168257" y="1443363"/>
          <a:ext cx="12096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2840" imgH="228600" progId="Equation.DSMT4">
                  <p:embed/>
                </p:oleObj>
              </mc:Choice>
              <mc:Fallback>
                <p:oleObj name="Equation" r:id="rId2" imgW="672840" imgH="228600" progId="Equation.DSMT4">
                  <p:embed/>
                  <p:pic>
                    <p:nvPicPr>
                      <p:cNvPr id="27443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8257" y="1443363"/>
                        <a:ext cx="1209675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4435" name="Object 3"/>
          <p:cNvGraphicFramePr>
            <a:graphicFrameLocks noChangeAspect="1"/>
          </p:cNvGraphicFramePr>
          <p:nvPr/>
        </p:nvGraphicFramePr>
        <p:xfrm>
          <a:off x="7720060" y="1454652"/>
          <a:ext cx="32067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480" imgH="228600" progId="Equation.DSMT4">
                  <p:embed/>
                </p:oleObj>
              </mc:Choice>
              <mc:Fallback>
                <p:oleObj name="Equation" r:id="rId4" imgW="177480" imgH="228600" progId="Equation.DSMT4">
                  <p:embed/>
                  <p:pic>
                    <p:nvPicPr>
                      <p:cNvPr id="2744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0060" y="1454652"/>
                        <a:ext cx="320675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4436" name="Object 4"/>
          <p:cNvGraphicFramePr>
            <a:graphicFrameLocks noChangeAspect="1"/>
          </p:cNvGraphicFramePr>
          <p:nvPr/>
        </p:nvGraphicFramePr>
        <p:xfrm>
          <a:off x="2036737" y="2089308"/>
          <a:ext cx="709613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93480" imgH="253800" progId="Equation.DSMT4">
                  <p:embed/>
                </p:oleObj>
              </mc:Choice>
              <mc:Fallback>
                <p:oleObj name="Equation" r:id="rId6" imgW="393480" imgH="253800" progId="Equation.DSMT4">
                  <p:embed/>
                  <p:pic>
                    <p:nvPicPr>
                      <p:cNvPr id="2744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6737" y="2089308"/>
                        <a:ext cx="709613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4437" name="Object 5"/>
          <p:cNvGraphicFramePr>
            <a:graphicFrameLocks noChangeAspect="1"/>
          </p:cNvGraphicFramePr>
          <p:nvPr/>
        </p:nvGraphicFramePr>
        <p:xfrm>
          <a:off x="1020763" y="3697288"/>
          <a:ext cx="7104062" cy="111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949560" imgH="622080" progId="Equation.DSMT4">
                  <p:embed/>
                </p:oleObj>
              </mc:Choice>
              <mc:Fallback>
                <p:oleObj name="Equation" r:id="rId8" imgW="3949560" imgH="622080" progId="Equation.DSMT4">
                  <p:embed/>
                  <p:pic>
                    <p:nvPicPr>
                      <p:cNvPr id="27443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0763" y="3697288"/>
                        <a:ext cx="7104062" cy="1119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Άλλοι τύποι ολοκλήρωσης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Οι τύποι αριθμητικής ολοκλήρωσης στους οποίους θα αναφερθούμε στη συνέχεια είναι της μορφής: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1200"/>
              </a:spcBef>
            </a:pPr>
            <a:r>
              <a:rPr lang="el-GR" sz="2200" dirty="0"/>
              <a:t>Η συνάρτηση            ονομάζεται συνάρτηση βάρους</a:t>
            </a:r>
            <a:r>
              <a:rPr lang="en-US" sz="2200" dirty="0"/>
              <a:t>. </a:t>
            </a:r>
            <a:r>
              <a:rPr lang="el-GR" sz="2200" dirty="0"/>
              <a:t>Είναι γνωστή και δεν μεταβάλλεται με τη συνάρτηση </a:t>
            </a:r>
          </a:p>
          <a:p>
            <a:pPr>
              <a:spcBef>
                <a:spcPts val="1200"/>
              </a:spcBef>
            </a:pPr>
            <a:r>
              <a:rPr lang="el-GR" sz="2200" dirty="0"/>
              <a:t>Μπορούμε να δημιουργήσουμε και άλλους τύπους, χρησιμοποιώντας κατάλληλες οικογένειες ορθογωνίων πολυωνύμων                τα οποία είναι ορθογώνια στο διάστημα  αναφορικά με τη συνάρτηση βάρους              δηλαδή να ισχύει: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5458" name="Object 2"/>
              <p:cNvSpPr txBox="1"/>
              <p:nvPr/>
            </p:nvSpPr>
            <p:spPr bwMode="auto">
              <a:xfrm>
                <a:off x="776288" y="2187575"/>
                <a:ext cx="7591425" cy="777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≃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5458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288" y="2187575"/>
                <a:ext cx="7591425" cy="7778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5459" name="Object 3"/>
          <p:cNvGraphicFramePr>
            <a:graphicFrameLocks noChangeAspect="1"/>
          </p:cNvGraphicFramePr>
          <p:nvPr/>
        </p:nvGraphicFramePr>
        <p:xfrm>
          <a:off x="2490759" y="3078873"/>
          <a:ext cx="661988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8280" imgH="253800" progId="Equation.DSMT4">
                  <p:embed/>
                </p:oleObj>
              </mc:Choice>
              <mc:Fallback>
                <p:oleObj name="Equation" r:id="rId3" imgW="368280" imgH="253800" progId="Equation.DSMT4">
                  <p:embed/>
                  <p:pic>
                    <p:nvPicPr>
                      <p:cNvPr id="2754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0759" y="3078873"/>
                        <a:ext cx="661988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5460" name="Object 4"/>
          <p:cNvGraphicFramePr>
            <a:graphicFrameLocks noChangeAspect="1"/>
          </p:cNvGraphicFramePr>
          <p:nvPr/>
        </p:nvGraphicFramePr>
        <p:xfrm>
          <a:off x="5411799" y="3410493"/>
          <a:ext cx="755650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19040" imgH="253800" progId="Equation.DSMT4">
                  <p:embed/>
                </p:oleObj>
              </mc:Choice>
              <mc:Fallback>
                <p:oleObj name="Equation" r:id="rId5" imgW="419040" imgH="253800" progId="Equation.DSMT4">
                  <p:embed/>
                  <p:pic>
                    <p:nvPicPr>
                      <p:cNvPr id="2754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1799" y="3410493"/>
                        <a:ext cx="755650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5461" name="Object 5"/>
          <p:cNvGraphicFramePr>
            <a:graphicFrameLocks noChangeAspect="1"/>
          </p:cNvGraphicFramePr>
          <p:nvPr/>
        </p:nvGraphicFramePr>
        <p:xfrm>
          <a:off x="2485673" y="4554738"/>
          <a:ext cx="9350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20560" imgH="253800" progId="Equation.DSMT4">
                  <p:embed/>
                </p:oleObj>
              </mc:Choice>
              <mc:Fallback>
                <p:oleObj name="Equation" r:id="rId7" imgW="520560" imgH="253800" progId="Equation.DSMT4">
                  <p:embed/>
                  <p:pic>
                    <p:nvPicPr>
                      <p:cNvPr id="27546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5673" y="4554738"/>
                        <a:ext cx="9350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5462" name="Object 6"/>
          <p:cNvGraphicFramePr>
            <a:graphicFrameLocks noChangeAspect="1"/>
          </p:cNvGraphicFramePr>
          <p:nvPr/>
        </p:nvGraphicFramePr>
        <p:xfrm>
          <a:off x="8097895" y="4563905"/>
          <a:ext cx="709613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93480" imgH="253800" progId="Equation.DSMT4">
                  <p:embed/>
                </p:oleObj>
              </mc:Choice>
              <mc:Fallback>
                <p:oleObj name="Equation" r:id="rId9" imgW="393480" imgH="253800" progId="Equation.DSMT4">
                  <p:embed/>
                  <p:pic>
                    <p:nvPicPr>
                      <p:cNvPr id="27546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7895" y="4563905"/>
                        <a:ext cx="709613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5464" name="Object 8"/>
          <p:cNvGraphicFramePr>
            <a:graphicFrameLocks noChangeAspect="1"/>
          </p:cNvGraphicFramePr>
          <p:nvPr/>
        </p:nvGraphicFramePr>
        <p:xfrm>
          <a:off x="5192721" y="4908577"/>
          <a:ext cx="754062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19040" imgH="253800" progId="Equation.DSMT4">
                  <p:embed/>
                </p:oleObj>
              </mc:Choice>
              <mc:Fallback>
                <p:oleObj name="Equation" r:id="rId11" imgW="419040" imgH="253800" progId="Equation.DSMT4">
                  <p:embed/>
                  <p:pic>
                    <p:nvPicPr>
                      <p:cNvPr id="27546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2721" y="4908577"/>
                        <a:ext cx="754062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5465" name="Object 9"/>
          <p:cNvGraphicFramePr>
            <a:graphicFrameLocks noChangeAspect="1"/>
          </p:cNvGraphicFramePr>
          <p:nvPr/>
        </p:nvGraphicFramePr>
        <p:xfrm>
          <a:off x="2551113" y="5400702"/>
          <a:ext cx="40417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247840" imgH="330120" progId="Equation.DSMT4">
                  <p:embed/>
                </p:oleObj>
              </mc:Choice>
              <mc:Fallback>
                <p:oleObj name="Equation" r:id="rId13" imgW="2247840" imgH="330120" progId="Equation.DSMT4">
                  <p:embed/>
                  <p:pic>
                    <p:nvPicPr>
                      <p:cNvPr id="27546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1113" y="5400702"/>
                        <a:ext cx="4041775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Άλλοι τύποι ολοκλήρωσης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000" b="1" dirty="0"/>
              <a:t>Τύπος αριθμητικής ολοκλήρωσης κατά </a:t>
            </a:r>
            <a:r>
              <a:rPr lang="en-US" sz="2000" b="1" dirty="0"/>
              <a:t>Gauss – </a:t>
            </a:r>
            <a:r>
              <a:rPr lang="en-US" sz="2000" b="1" dirty="0" err="1"/>
              <a:t>Chebyshev</a:t>
            </a:r>
            <a:endParaRPr lang="en-US" sz="2000" b="1" dirty="0"/>
          </a:p>
          <a:p>
            <a:r>
              <a:rPr lang="el-GR" sz="2000" dirty="0"/>
              <a:t>Η έκφραση του τύπου αυτού είναι η ακόλουθη:</a:t>
            </a:r>
          </a:p>
          <a:p>
            <a:endParaRPr lang="el-GR" sz="2000" dirty="0"/>
          </a:p>
          <a:p>
            <a:endParaRPr lang="el-GR" sz="2000" dirty="0"/>
          </a:p>
          <a:p>
            <a:pPr>
              <a:spcBef>
                <a:spcPts val="1800"/>
              </a:spcBef>
            </a:pPr>
            <a:r>
              <a:rPr lang="el-GR" sz="2000" dirty="0"/>
              <a:t>Τα σημεία</a:t>
            </a:r>
            <a:r>
              <a:rPr lang="en-US" sz="2000" dirty="0"/>
              <a:t>                         </a:t>
            </a:r>
            <a:r>
              <a:rPr lang="el-GR" sz="2000" dirty="0"/>
              <a:t>είναι οι ρίζες του πολυωνύμου </a:t>
            </a:r>
            <a:r>
              <a:rPr lang="en-US" sz="2000" dirty="0" err="1"/>
              <a:t>Chebyshev</a:t>
            </a:r>
            <a:r>
              <a:rPr lang="en-US" sz="2000" dirty="0"/>
              <a:t>:</a:t>
            </a:r>
          </a:p>
          <a:p>
            <a:pPr>
              <a:buNone/>
            </a:pPr>
            <a:endParaRPr lang="en-US" sz="2000" dirty="0"/>
          </a:p>
          <a:p>
            <a:pPr>
              <a:spcBef>
                <a:spcPts val="1200"/>
              </a:spcBef>
            </a:pPr>
            <a:r>
              <a:rPr lang="el-GR" sz="2000" dirty="0"/>
              <a:t>Οι ρίζες του πολυωνύμου </a:t>
            </a:r>
            <a:r>
              <a:rPr lang="en-US" sz="2000" dirty="0" err="1"/>
              <a:t>Chebyshev</a:t>
            </a:r>
            <a:r>
              <a:rPr lang="el-GR" sz="2000" dirty="0"/>
              <a:t> είναι πραγματικές, απλές, βρίσκονται στο διάστημα </a:t>
            </a:r>
            <a:r>
              <a:rPr lang="en-US" sz="2000" dirty="0"/>
              <a:t>             </a:t>
            </a:r>
            <a:r>
              <a:rPr lang="el-GR" sz="2000" dirty="0"/>
              <a:t>και οι αναλυτικές εκφράσεις τους είναι οι εξής:</a:t>
            </a:r>
          </a:p>
          <a:p>
            <a:endParaRPr lang="en-US" sz="2000" dirty="0"/>
          </a:p>
          <a:p>
            <a:r>
              <a:rPr lang="el-GR" sz="2000" dirty="0"/>
              <a:t>Τα βάρη</a:t>
            </a:r>
            <a:r>
              <a:rPr lang="en-US" sz="2000" dirty="0"/>
              <a:t>      </a:t>
            </a:r>
            <a:r>
              <a:rPr lang="el-GR" sz="2000" dirty="0"/>
              <a:t>είναι ίσα μεταξύ τους και δίνονται από την παρακάτω σχέση:</a:t>
            </a:r>
          </a:p>
          <a:p>
            <a:endParaRPr lang="el-GR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7506" name="Object 2"/>
              <p:cNvSpPr txBox="1"/>
              <p:nvPr/>
            </p:nvSpPr>
            <p:spPr bwMode="auto">
              <a:xfrm>
                <a:off x="1122363" y="2201863"/>
                <a:ext cx="6900862" cy="752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≃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όπου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7506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2363" y="2201863"/>
                <a:ext cx="6900862" cy="7524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7507" name="Object 3"/>
          <p:cNvGraphicFramePr>
            <a:graphicFrameLocks noChangeAspect="1"/>
          </p:cNvGraphicFramePr>
          <p:nvPr/>
        </p:nvGraphicFramePr>
        <p:xfrm>
          <a:off x="2037465" y="3065994"/>
          <a:ext cx="12954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87320" imgH="253800" progId="Equation.DSMT4">
                  <p:embed/>
                </p:oleObj>
              </mc:Choice>
              <mc:Fallback>
                <p:oleObj name="Equation" r:id="rId3" imgW="787320" imgH="253800" progId="Equation.DSMT4">
                  <p:embed/>
                  <p:pic>
                    <p:nvPicPr>
                      <p:cNvPr id="27750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7465" y="3065994"/>
                        <a:ext cx="1295400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508" name="Object 4"/>
          <p:cNvGraphicFramePr>
            <a:graphicFrameLocks noChangeAspect="1"/>
          </p:cNvGraphicFramePr>
          <p:nvPr/>
        </p:nvGraphicFramePr>
        <p:xfrm>
          <a:off x="3177382" y="3465513"/>
          <a:ext cx="27892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01720" imgH="279360" progId="Equation.DSMT4">
                  <p:embed/>
                </p:oleObj>
              </mc:Choice>
              <mc:Fallback>
                <p:oleObj name="Equation" r:id="rId5" imgW="1701720" imgH="279360" progId="Equation.DSMT4">
                  <p:embed/>
                  <p:pic>
                    <p:nvPicPr>
                      <p:cNvPr id="2775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7382" y="3465513"/>
                        <a:ext cx="27892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509" name="Object 5"/>
          <p:cNvGraphicFramePr>
            <a:graphicFrameLocks noChangeAspect="1"/>
          </p:cNvGraphicFramePr>
          <p:nvPr/>
        </p:nvGraphicFramePr>
        <p:xfrm>
          <a:off x="3560391" y="4195773"/>
          <a:ext cx="72707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44240" imgH="253800" progId="Equation.DSMT4">
                  <p:embed/>
                </p:oleObj>
              </mc:Choice>
              <mc:Fallback>
                <p:oleObj name="Equation" r:id="rId7" imgW="444240" imgH="253800" progId="Equation.DSMT4">
                  <p:embed/>
                  <p:pic>
                    <p:nvPicPr>
                      <p:cNvPr id="27750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0391" y="4195773"/>
                        <a:ext cx="727075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510" name="Object 6"/>
          <p:cNvGraphicFramePr>
            <a:graphicFrameLocks noChangeAspect="1"/>
          </p:cNvGraphicFramePr>
          <p:nvPr/>
        </p:nvGraphicFramePr>
        <p:xfrm>
          <a:off x="3112294" y="4597416"/>
          <a:ext cx="2919412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77680" imgH="469800" progId="Equation.DSMT4">
                  <p:embed/>
                </p:oleObj>
              </mc:Choice>
              <mc:Fallback>
                <p:oleObj name="Equation" r:id="rId9" imgW="1777680" imgH="469800" progId="Equation.DSMT4">
                  <p:embed/>
                  <p:pic>
                    <p:nvPicPr>
                      <p:cNvPr id="27751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2294" y="4597416"/>
                        <a:ext cx="2919412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514" name="Object 10"/>
          <p:cNvGraphicFramePr>
            <a:graphicFrameLocks noChangeAspect="1"/>
          </p:cNvGraphicFramePr>
          <p:nvPr/>
        </p:nvGraphicFramePr>
        <p:xfrm>
          <a:off x="1797050" y="5254650"/>
          <a:ext cx="24765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280" imgH="228600" progId="Equation.DSMT4">
                  <p:embed/>
                </p:oleObj>
              </mc:Choice>
              <mc:Fallback>
                <p:oleObj name="Equation" r:id="rId11" imgW="152280" imgH="228600" progId="Equation.DSMT4">
                  <p:embed/>
                  <p:pic>
                    <p:nvPicPr>
                      <p:cNvPr id="27751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7050" y="5254650"/>
                        <a:ext cx="247650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515" name="Object 11"/>
          <p:cNvGraphicFramePr>
            <a:graphicFrameLocks noChangeAspect="1"/>
          </p:cNvGraphicFramePr>
          <p:nvPr/>
        </p:nvGraphicFramePr>
        <p:xfrm>
          <a:off x="3517900" y="5592801"/>
          <a:ext cx="21082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82680" imgH="393480" progId="Equation.DSMT4">
                  <p:embed/>
                </p:oleObj>
              </mc:Choice>
              <mc:Fallback>
                <p:oleObj name="Equation" r:id="rId13" imgW="1282680" imgH="393480" progId="Equation.DSMT4">
                  <p:embed/>
                  <p:pic>
                    <p:nvPicPr>
                      <p:cNvPr id="27751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7900" y="5592801"/>
                        <a:ext cx="21082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Άλλοι τύποι ολοκλήρωσης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Τύπος αριθμητικής ολοκλήρωσης κατά </a:t>
            </a:r>
            <a:r>
              <a:rPr lang="en-US" sz="2200" b="1" dirty="0"/>
              <a:t>Gauss – </a:t>
            </a:r>
            <a:r>
              <a:rPr lang="en-US" sz="2200" b="1" dirty="0" err="1"/>
              <a:t>Chebyshev</a:t>
            </a:r>
            <a:endParaRPr lang="en-US" sz="2200" dirty="0"/>
          </a:p>
          <a:p>
            <a:r>
              <a:rPr lang="el-GR" sz="2200" dirty="0"/>
              <a:t>Για </a:t>
            </a:r>
            <a:r>
              <a:rPr lang="en-US" sz="2200" dirty="0"/>
              <a:t>                    </a:t>
            </a:r>
            <a:r>
              <a:rPr lang="el-GR" sz="2200" dirty="0"/>
              <a:t>από τον τύπο (20) προκύπτουν οι αντίστοιχοι  τύποι αριθμητικής ολοκλήρωσης των </a:t>
            </a:r>
            <a:r>
              <a:rPr lang="en-US" sz="2200" dirty="0"/>
              <a:t>Gauss – </a:t>
            </a:r>
            <a:r>
              <a:rPr lang="en-US" sz="2200" dirty="0" err="1"/>
              <a:t>Chebyshev</a:t>
            </a:r>
            <a:r>
              <a:rPr lang="en-US" sz="2200" dirty="0"/>
              <a:t>:</a:t>
            </a:r>
            <a:endParaRPr lang="el-GR" sz="2200" dirty="0"/>
          </a:p>
        </p:txBody>
      </p:sp>
      <p:graphicFrame>
        <p:nvGraphicFramePr>
          <p:cNvPr id="278532" name="Object 4"/>
          <p:cNvGraphicFramePr>
            <a:graphicFrameLocks noChangeAspect="1"/>
          </p:cNvGraphicFramePr>
          <p:nvPr/>
        </p:nvGraphicFramePr>
        <p:xfrm>
          <a:off x="1365222" y="1884699"/>
          <a:ext cx="116205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47640" imgH="190440" progId="Equation.DSMT4">
                  <p:embed/>
                </p:oleObj>
              </mc:Choice>
              <mc:Fallback>
                <p:oleObj name="Equation" r:id="rId2" imgW="647640" imgH="190440" progId="Equation.DSMT4">
                  <p:embed/>
                  <p:pic>
                    <p:nvPicPr>
                      <p:cNvPr id="2785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22" y="1884699"/>
                        <a:ext cx="1162050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78533" name="Object 5"/>
              <p:cNvSpPr txBox="1"/>
              <p:nvPr/>
            </p:nvSpPr>
            <p:spPr bwMode="auto">
              <a:xfrm>
                <a:off x="1495425" y="2808288"/>
                <a:ext cx="6154738" cy="2768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                                                 </m:t>
                      </m:r>
                      <m:d>
                        <m:dPr>
                          <m:ctrl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e>
                      </m:d>
                    </m:oMath>
                    <m:oMath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≃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                 </m:t>
                      </m:r>
                      <m:d>
                        <m:dPr>
                          <m:ctrl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e>
                      </m:d>
                    </m:oMath>
                    <m:oMath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≃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     </m:t>
                      </m:r>
                      <m:d>
                        <m:dPr>
                          <m:ctrl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8533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5425" y="2808288"/>
                <a:ext cx="6154738" cy="2768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Άλλοι τύποι ολοκλήρωσης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Τύπος αριθμητικής ολοκλήρωσης κατά </a:t>
            </a:r>
            <a:r>
              <a:rPr lang="en-US" sz="2200" b="1" dirty="0"/>
              <a:t>Gauss – </a:t>
            </a:r>
            <a:r>
              <a:rPr lang="en-US" sz="2200" b="1" dirty="0" err="1"/>
              <a:t>Laguerre</a:t>
            </a:r>
            <a:endParaRPr lang="en-US" sz="2200" b="1" dirty="0"/>
          </a:p>
          <a:p>
            <a:r>
              <a:rPr lang="el-GR" sz="2200" dirty="0"/>
              <a:t>Η έκφραση του τύπου αυτού είναι η ακόλουθη:</a:t>
            </a:r>
          </a:p>
          <a:p>
            <a:endParaRPr lang="el-GR" sz="2200" dirty="0"/>
          </a:p>
          <a:p>
            <a:endParaRPr lang="el-GR" sz="2200" dirty="0"/>
          </a:p>
          <a:p>
            <a:pPr>
              <a:spcBef>
                <a:spcPts val="3000"/>
              </a:spcBef>
            </a:pPr>
            <a:r>
              <a:rPr lang="el-GR" sz="2200" dirty="0"/>
              <a:t>Τα σημεία                        </a:t>
            </a:r>
            <a:r>
              <a:rPr lang="en-US" sz="2200" dirty="0"/>
              <a:t> </a:t>
            </a:r>
            <a:r>
              <a:rPr lang="el-GR" sz="2200" dirty="0"/>
              <a:t>είναι οι ρίζες του πολυωνύμου </a:t>
            </a:r>
            <a:r>
              <a:rPr lang="en-US" sz="2200" dirty="0" err="1"/>
              <a:t>Laguerre</a:t>
            </a:r>
            <a:r>
              <a:rPr lang="el-GR" sz="2200" dirty="0"/>
              <a:t>:</a:t>
            </a:r>
          </a:p>
          <a:p>
            <a:endParaRPr lang="el-GR" sz="2200" dirty="0"/>
          </a:p>
          <a:p>
            <a:pPr>
              <a:buNone/>
            </a:pPr>
            <a:endParaRPr lang="el-GR" sz="2200" dirty="0"/>
          </a:p>
          <a:p>
            <a:pPr>
              <a:spcBef>
                <a:spcPts val="1800"/>
              </a:spcBef>
            </a:pPr>
            <a:r>
              <a:rPr lang="el-GR" sz="2200" dirty="0"/>
              <a:t>Τα βάρη       δίνονται από τη σχέση:</a:t>
            </a:r>
          </a:p>
          <a:p>
            <a:pPr>
              <a:buNone/>
            </a:pPr>
            <a:endParaRPr lang="en-US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9554" name="Object 2"/>
              <p:cNvSpPr txBox="1"/>
              <p:nvPr/>
            </p:nvSpPr>
            <p:spPr bwMode="auto">
              <a:xfrm>
                <a:off x="1349375" y="2443163"/>
                <a:ext cx="6835775" cy="777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≃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0,+∞</m:t>
                          </m:r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9554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9375" y="2443163"/>
                <a:ext cx="6835775" cy="7778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9555" name="Object 3"/>
          <p:cNvGraphicFramePr>
            <a:graphicFrameLocks noChangeAspect="1"/>
          </p:cNvGraphicFramePr>
          <p:nvPr/>
        </p:nvGraphicFramePr>
        <p:xfrm>
          <a:off x="2195857" y="3355974"/>
          <a:ext cx="14160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87320" imgH="253800" progId="Equation.DSMT4">
                  <p:embed/>
                </p:oleObj>
              </mc:Choice>
              <mc:Fallback>
                <p:oleObj name="Equation" r:id="rId3" imgW="787320" imgH="253800" progId="Equation.DSMT4">
                  <p:embed/>
                  <p:pic>
                    <p:nvPicPr>
                      <p:cNvPr id="2795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857" y="3355974"/>
                        <a:ext cx="14160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56" name="Object 4"/>
          <p:cNvGraphicFramePr>
            <a:graphicFrameLocks noChangeAspect="1"/>
          </p:cNvGraphicFramePr>
          <p:nvPr/>
        </p:nvGraphicFramePr>
        <p:xfrm>
          <a:off x="3460707" y="3903669"/>
          <a:ext cx="2613025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47560" imgH="419040" progId="Equation.DSMT4">
                  <p:embed/>
                </p:oleObj>
              </mc:Choice>
              <mc:Fallback>
                <p:oleObj name="Equation" r:id="rId5" imgW="1447560" imgH="419040" progId="Equation.DSMT4">
                  <p:embed/>
                  <p:pic>
                    <p:nvPicPr>
                      <p:cNvPr id="2795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07" y="3903669"/>
                        <a:ext cx="2613025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57" name="Object 5"/>
          <p:cNvGraphicFramePr>
            <a:graphicFrameLocks noChangeAspect="1"/>
          </p:cNvGraphicFramePr>
          <p:nvPr/>
        </p:nvGraphicFramePr>
        <p:xfrm>
          <a:off x="2855076" y="5159413"/>
          <a:ext cx="3824287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120760" imgH="558720" progId="Equation.DSMT4">
                  <p:embed/>
                </p:oleObj>
              </mc:Choice>
              <mc:Fallback>
                <p:oleObj name="Equation" r:id="rId7" imgW="2120760" imgH="558720" progId="Equation.DSMT4">
                  <p:embed/>
                  <p:pic>
                    <p:nvPicPr>
                      <p:cNvPr id="2795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076" y="5159413"/>
                        <a:ext cx="3824287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59" name="Object 7"/>
          <p:cNvGraphicFramePr>
            <a:graphicFrameLocks noChangeAspect="1"/>
          </p:cNvGraphicFramePr>
          <p:nvPr/>
        </p:nvGraphicFramePr>
        <p:xfrm>
          <a:off x="1949239" y="4756347"/>
          <a:ext cx="2730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2280" imgH="228600" progId="Equation.DSMT4">
                  <p:embed/>
                </p:oleObj>
              </mc:Choice>
              <mc:Fallback>
                <p:oleObj name="Equation" r:id="rId9" imgW="152280" imgH="228600" progId="Equation.DSMT4">
                  <p:embed/>
                  <p:pic>
                    <p:nvPicPr>
                      <p:cNvPr id="27955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9239" y="4756347"/>
                        <a:ext cx="2730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Άλλοι τύποι ολοκλήρωσης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200" b="1" dirty="0"/>
              <a:t>Τύπος αριθμητικής ολοκλήρωσης κατά </a:t>
            </a:r>
            <a:r>
              <a:rPr lang="en-US" sz="2200" b="1" dirty="0"/>
              <a:t>Gauss – </a:t>
            </a:r>
            <a:r>
              <a:rPr lang="en-US" sz="2200" b="1" dirty="0" err="1"/>
              <a:t>Hermite</a:t>
            </a:r>
            <a:endParaRPr lang="en-US" sz="2200" b="1" dirty="0"/>
          </a:p>
          <a:p>
            <a:r>
              <a:rPr lang="el-GR" sz="2200" dirty="0"/>
              <a:t>Η έκφραση του τύπου αυτού είναι ακόλουθη:</a:t>
            </a:r>
          </a:p>
          <a:p>
            <a:endParaRPr lang="en-US" sz="2200" dirty="0"/>
          </a:p>
          <a:p>
            <a:endParaRPr lang="en-US" sz="2200" dirty="0"/>
          </a:p>
          <a:p>
            <a:pPr>
              <a:spcBef>
                <a:spcPts val="3000"/>
              </a:spcBef>
            </a:pPr>
            <a:r>
              <a:rPr lang="el-GR" sz="2200" dirty="0"/>
              <a:t>Τα σημεία</a:t>
            </a:r>
            <a:r>
              <a:rPr lang="en-US" sz="2200" dirty="0"/>
              <a:t>                        </a:t>
            </a:r>
            <a:r>
              <a:rPr lang="el-GR" sz="2200" dirty="0"/>
              <a:t>είναι οι ρίζες του πολυωνύμου </a:t>
            </a:r>
            <a:r>
              <a:rPr lang="en-US" sz="2200" dirty="0" err="1"/>
              <a:t>Hermite</a:t>
            </a:r>
            <a:r>
              <a:rPr lang="en-US" sz="2200" dirty="0"/>
              <a:t>:</a:t>
            </a:r>
          </a:p>
          <a:p>
            <a:pPr>
              <a:spcBef>
                <a:spcPts val="600"/>
              </a:spcBef>
              <a:buNone/>
            </a:pPr>
            <a:endParaRPr lang="en-US" sz="2200" dirty="0"/>
          </a:p>
          <a:p>
            <a:pPr>
              <a:spcBef>
                <a:spcPts val="600"/>
              </a:spcBef>
              <a:buNone/>
            </a:pPr>
            <a:endParaRPr lang="en-US" sz="2200" dirty="0"/>
          </a:p>
          <a:p>
            <a:pPr>
              <a:spcBef>
                <a:spcPts val="1800"/>
              </a:spcBef>
            </a:pPr>
            <a:r>
              <a:rPr lang="el-GR" sz="2200" dirty="0"/>
              <a:t>Τα βάρη </a:t>
            </a:r>
            <a:r>
              <a:rPr lang="en-US" sz="2200" dirty="0"/>
              <a:t>      </a:t>
            </a:r>
            <a:r>
              <a:rPr lang="el-GR" sz="2200" dirty="0"/>
              <a:t>δίνονται από τη</a:t>
            </a:r>
            <a:r>
              <a:rPr lang="en-US" sz="2200" dirty="0"/>
              <a:t> </a:t>
            </a:r>
            <a:r>
              <a:rPr lang="el-GR" sz="2200" dirty="0"/>
              <a:t>σχέση:</a:t>
            </a:r>
          </a:p>
          <a:p>
            <a:endParaRPr lang="el-GR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0578" name="Object 2"/>
              <p:cNvSpPr txBox="1"/>
              <p:nvPr/>
            </p:nvSpPr>
            <p:spPr bwMode="auto">
              <a:xfrm>
                <a:off x="806450" y="2443163"/>
                <a:ext cx="7888288" cy="777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≃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όπου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−∞,+∞</m:t>
                          </m:r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0578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6450" y="2443163"/>
                <a:ext cx="7888288" cy="7778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80579" name="Object 3"/>
          <p:cNvGraphicFramePr>
            <a:graphicFrameLocks noChangeAspect="1"/>
          </p:cNvGraphicFramePr>
          <p:nvPr/>
        </p:nvGraphicFramePr>
        <p:xfrm>
          <a:off x="2125629" y="3355974"/>
          <a:ext cx="14176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87320" imgH="253800" progId="Equation.DSMT4">
                  <p:embed/>
                </p:oleObj>
              </mc:Choice>
              <mc:Fallback>
                <p:oleObj name="Equation" r:id="rId3" imgW="787320" imgH="253800" progId="Equation.DSMT4">
                  <p:embed/>
                  <p:pic>
                    <p:nvPicPr>
                      <p:cNvPr id="28057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5629" y="3355974"/>
                        <a:ext cx="14176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580" name="Object 4"/>
          <p:cNvGraphicFramePr>
            <a:graphicFrameLocks noChangeAspect="1"/>
          </p:cNvGraphicFramePr>
          <p:nvPr/>
        </p:nvGraphicFramePr>
        <p:xfrm>
          <a:off x="3317876" y="3876691"/>
          <a:ext cx="2865437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87240" imgH="419040" progId="Equation.DSMT4">
                  <p:embed/>
                </p:oleObj>
              </mc:Choice>
              <mc:Fallback>
                <p:oleObj name="Equation" r:id="rId5" imgW="1587240" imgH="419040" progId="Equation.DSMT4">
                  <p:embed/>
                  <p:pic>
                    <p:nvPicPr>
                      <p:cNvPr id="2805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76" y="3876691"/>
                        <a:ext cx="2865437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581" name="Object 5"/>
          <p:cNvGraphicFramePr>
            <a:graphicFrameLocks noChangeAspect="1"/>
          </p:cNvGraphicFramePr>
          <p:nvPr/>
        </p:nvGraphicFramePr>
        <p:xfrm>
          <a:off x="1925605" y="4769226"/>
          <a:ext cx="2730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280" imgH="228600" progId="Equation.DSMT4">
                  <p:embed/>
                </p:oleObj>
              </mc:Choice>
              <mc:Fallback>
                <p:oleObj name="Equation" r:id="rId7" imgW="152280" imgH="228600" progId="Equation.DSMT4">
                  <p:embed/>
                  <p:pic>
                    <p:nvPicPr>
                      <p:cNvPr id="28058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5605" y="4769226"/>
                        <a:ext cx="2730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0582" name="Object 6"/>
          <p:cNvGraphicFramePr>
            <a:graphicFrameLocks noChangeAspect="1"/>
          </p:cNvGraphicFramePr>
          <p:nvPr/>
        </p:nvGraphicFramePr>
        <p:xfrm>
          <a:off x="3010694" y="5234026"/>
          <a:ext cx="34798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930320" imgH="558720" progId="Equation.DSMT4">
                  <p:embed/>
                </p:oleObj>
              </mc:Choice>
              <mc:Fallback>
                <p:oleObj name="Equation" r:id="rId9" imgW="1930320" imgH="558720" progId="Equation.DSMT4">
                  <p:embed/>
                  <p:pic>
                    <p:nvPicPr>
                      <p:cNvPr id="28058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0694" y="5234026"/>
                        <a:ext cx="3479800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Άλλοι τύποι ολοκλήρωσης κατά </a:t>
            </a:r>
            <a:r>
              <a:rPr lang="en-US" dirty="0"/>
              <a:t>Gauss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420784"/>
            <a:ext cx="8229600" cy="4748400"/>
          </a:xfrm>
        </p:spPr>
        <p:txBody>
          <a:bodyPr>
            <a:normAutofit/>
          </a:bodyPr>
          <a:lstStyle/>
          <a:p>
            <a:r>
              <a:rPr lang="el-GR" sz="2200" dirty="0"/>
              <a:t>Όλοι οι τύποι του </a:t>
            </a:r>
            <a:r>
              <a:rPr lang="en-US" sz="2200" dirty="0"/>
              <a:t>Gauss </a:t>
            </a:r>
            <a:r>
              <a:rPr lang="el-GR" sz="2200" dirty="0"/>
              <a:t>είναι ακριβείς για πολυώνυμα μέχρι και βαθμού                και επομένως είναι τύποι μέγιστης δυνατής ακρίβειας τάξης </a:t>
            </a:r>
          </a:p>
          <a:p>
            <a:pPr>
              <a:spcBef>
                <a:spcPts val="2400"/>
              </a:spcBef>
            </a:pPr>
            <a:r>
              <a:rPr lang="el-GR" sz="2200" dirty="0"/>
              <a:t>Για όλου τους τύπους του </a:t>
            </a:r>
            <a:r>
              <a:rPr lang="en-US" sz="2200" dirty="0"/>
              <a:t>Gauss</a:t>
            </a:r>
            <a:r>
              <a:rPr lang="el-GR" sz="2200" dirty="0"/>
              <a:t> το σφάλμα αποκοπής δίνεται ως εξής:</a:t>
            </a:r>
          </a:p>
          <a:p>
            <a:endParaRPr lang="el-GR" sz="2200" dirty="0"/>
          </a:p>
        </p:txBody>
      </p:sp>
      <p:graphicFrame>
        <p:nvGraphicFramePr>
          <p:cNvPr id="281602" name="Object 2"/>
          <p:cNvGraphicFramePr>
            <a:graphicFrameLocks noChangeAspect="1"/>
          </p:cNvGraphicFramePr>
          <p:nvPr/>
        </p:nvGraphicFramePr>
        <p:xfrm>
          <a:off x="1906551" y="1760157"/>
          <a:ext cx="914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07960" imgH="253800" progId="Equation.DSMT4">
                  <p:embed/>
                </p:oleObj>
              </mc:Choice>
              <mc:Fallback>
                <p:oleObj name="Equation" r:id="rId2" imgW="507960" imgH="253800" progId="Equation.DSMT4">
                  <p:embed/>
                  <p:pic>
                    <p:nvPicPr>
                      <p:cNvPr id="2816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6551" y="1760157"/>
                        <a:ext cx="914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603" name="Object 3"/>
          <p:cNvGraphicFramePr>
            <a:graphicFrameLocks noChangeAspect="1"/>
          </p:cNvGraphicFramePr>
          <p:nvPr/>
        </p:nvGraphicFramePr>
        <p:xfrm>
          <a:off x="2820988" y="2097088"/>
          <a:ext cx="98266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45760" imgH="253800" progId="Equation.DSMT4">
                  <p:embed/>
                </p:oleObj>
              </mc:Choice>
              <mc:Fallback>
                <p:oleObj name="Equation" r:id="rId4" imgW="545760" imgH="253800" progId="Equation.DSMT4">
                  <p:embed/>
                  <p:pic>
                    <p:nvPicPr>
                      <p:cNvPr id="2816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0988" y="2097088"/>
                        <a:ext cx="98266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604" name="Object 4"/>
          <p:cNvGraphicFramePr>
            <a:graphicFrameLocks noChangeAspect="1"/>
          </p:cNvGraphicFramePr>
          <p:nvPr/>
        </p:nvGraphicFramePr>
        <p:xfrm>
          <a:off x="954881" y="3694128"/>
          <a:ext cx="7234238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25880" imgH="482400" progId="Equation.DSMT4">
                  <p:embed/>
                </p:oleObj>
              </mc:Choice>
              <mc:Fallback>
                <p:oleObj name="Equation" r:id="rId6" imgW="4025880" imgH="482400" progId="Equation.DSMT4">
                  <p:embed/>
                  <p:pic>
                    <p:nvPicPr>
                      <p:cNvPr id="2816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881" y="3694128"/>
                        <a:ext cx="7234238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19632</TotalTime>
  <Words>3949</Words>
  <Application>Microsoft Office PowerPoint</Application>
  <PresentationFormat>On-screen Show (4:3)</PresentationFormat>
  <Paragraphs>525</Paragraphs>
  <Slides>75</Slides>
  <Notes>3</Notes>
  <HiddenSlides>1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75</vt:i4>
      </vt:variant>
    </vt:vector>
  </HeadingPairs>
  <TitlesOfParts>
    <vt:vector size="81" baseType="lpstr">
      <vt:lpstr>Arial</vt:lpstr>
      <vt:lpstr>Calibri</vt:lpstr>
      <vt:lpstr>Cambria Math</vt:lpstr>
      <vt:lpstr>Θέμα του Office</vt:lpstr>
      <vt:lpstr>Bitmap Image</vt:lpstr>
      <vt:lpstr>Equation</vt:lpstr>
      <vt:lpstr>Αριθμητική Ανάλυση και Εφαρμογές</vt:lpstr>
      <vt:lpstr>Αριθμητική Ολοκλήρωση</vt:lpstr>
      <vt:lpstr>Εισαγωγή</vt:lpstr>
      <vt:lpstr>Εισαγωγή</vt:lpstr>
      <vt:lpstr>Εισαγωγή</vt:lpstr>
      <vt:lpstr>Εισαγωγή</vt:lpstr>
      <vt:lpstr>Εισαγωγή</vt:lpstr>
      <vt:lpstr>Σφάλμα αριθμητικής ολοκλήρωσης</vt:lpstr>
      <vt:lpstr>Σφάλμα για μη-ισαπέχοντα σημεία παρεμβολής</vt:lpstr>
      <vt:lpstr>Σφάλμα για μη-ισαπέχοντα σημεία παρεμβολής</vt:lpstr>
      <vt:lpstr>Σφάλμα για μη-ισαπέχοντα σημεία παρεμβολής</vt:lpstr>
      <vt:lpstr>Σφάλμα για ισαπέχοντα σημεία παρεμβολής</vt:lpstr>
      <vt:lpstr>Σφάλμα για ισαπέχοντα σημεία παρεμβολής</vt:lpstr>
      <vt:lpstr>Σφάλμα για ισαπέχοντα σημεία παρεμβολής</vt:lpstr>
      <vt:lpstr>Σφάλμα για ισαπέχοντα σημεία παρεμβολής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Newton – Cotes </vt:lpstr>
      <vt:lpstr>Ολοκλήρωση κατά Romberg</vt:lpstr>
      <vt:lpstr>Ολοκλήρωση κατά Romberg</vt:lpstr>
      <vt:lpstr>Ολοκλήρωση κατά Romberg</vt:lpstr>
      <vt:lpstr>Ολοκλήρωση κατά Romberg</vt:lpstr>
      <vt:lpstr>Ολοκλήρωση κατά Romberg</vt:lpstr>
      <vt:lpstr>Ολοκλήρωση κατά Romberg</vt:lpstr>
      <vt:lpstr>Ολοκλήρωση κατά Romberg</vt:lpstr>
      <vt:lpstr>Ολοκλήρωση κατά Romberg</vt:lpstr>
      <vt:lpstr>Ολοκλήρωση κατά Romberg</vt:lpstr>
      <vt:lpstr>Μέθοδος προσδιοριστέων συντελεστών</vt:lpstr>
      <vt:lpstr>Μέθοδος προσδιοριστέων συντελεστών</vt:lpstr>
      <vt:lpstr>Ολοκλήρωση για μη-ισαπέχοντα σημεία </vt:lpstr>
      <vt:lpstr>Ολοκλήρωση για μη-ισαπέχοντα σημεία </vt:lpstr>
      <vt:lpstr>Ολοκλήρωση για μη-ισαπέχοντα σημεία </vt:lpstr>
      <vt:lpstr>Ολοκλήρωση για μη-ισαπέχοντα σημεία </vt:lpstr>
      <vt:lpstr>Ολοκλήρωση για μη-ισαπέχοντα σημεία </vt:lpstr>
      <vt:lpstr>Ολοκλήρωση για μη-ισαπέχοντα σημεία </vt:lpstr>
      <vt:lpstr>Αριθμητική ολοκλήρωση κατά Newton-Cotes</vt:lpstr>
      <vt:lpstr>Αριθμητική ολοκλήρωση κατά Newton-Cotes</vt:lpstr>
      <vt:lpstr>Αριθμητική ολοκλήρωση κατά Newton-Cotes</vt:lpstr>
      <vt:lpstr>Αριθμητική ολοκλήρωση κατά Newton-Cotes</vt:lpstr>
      <vt:lpstr>Αριθμητική ολοκλήρωση κατά Newton-Cotes</vt:lpstr>
      <vt:lpstr>Αριθμητική ολοκλήρωση κατά Chebyshev</vt:lpstr>
      <vt:lpstr>Αριθμητική ολοκλήρωση κατά Chebyshev</vt:lpstr>
      <vt:lpstr>Αριθμητική ολοκλήρωση κατά Chebyshev</vt:lpstr>
      <vt:lpstr>Αριθμητική ολοκλήρωση κατά Chebyshev</vt:lpstr>
      <vt:lpstr>Αριθμητική ολοκλήρωση κατά Chebyshev</vt:lpstr>
      <vt:lpstr>Αριθμητική ολοκλήρωση κατά Chebyshev</vt:lpstr>
      <vt:lpstr>Αριθμητική ολοκλήρωση κατά Chebyshev</vt:lpstr>
      <vt:lpstr>Αριθμητική ολοκλήρωση κατά Chebyshev</vt:lpstr>
      <vt:lpstr>Αριθμητική ολοκλήρωση κατά Gauss</vt:lpstr>
      <vt:lpstr>Αριθμητική ολοκλήρωση κατά Gauss</vt:lpstr>
      <vt:lpstr>Αριθμητική ολοκλήρωση κατά Gauss</vt:lpstr>
      <vt:lpstr>Αριθμητική ολοκλήρωση κατά Gauss</vt:lpstr>
      <vt:lpstr>Αριθμητική ολοκλήρωση κατά Gauss</vt:lpstr>
      <vt:lpstr>Αριθμητική ολοκλήρωση κατά Gauss</vt:lpstr>
      <vt:lpstr>Αριθμητική ολοκλήρωση κατά Gauss</vt:lpstr>
      <vt:lpstr>Αριθμητική ολοκλήρωση κατά Gauss</vt:lpstr>
      <vt:lpstr>Άλλοι τύποι ολοκλήρωσης κατά Gauss</vt:lpstr>
      <vt:lpstr>Άλλοι τύποι ολοκλήρωσης κατά Gauss</vt:lpstr>
      <vt:lpstr>Άλλοι τύποι ολοκλήρωσης κατά Gauss</vt:lpstr>
      <vt:lpstr>Άλλοι τύποι ολοκλήρωσης κατά Gauss</vt:lpstr>
      <vt:lpstr>Άλλοι τύποι ολοκλήρωσης κατά Gauss</vt:lpstr>
      <vt:lpstr>Άλλοι τύποι ολοκλήρωσης κατά Gauss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Αριθμητική Ανάλυση</dc:title>
  <dc:creator>User</dc:creator>
  <cp:lastModifiedBy>Fanis Kalatzis</cp:lastModifiedBy>
  <cp:revision>2025</cp:revision>
  <dcterms:created xsi:type="dcterms:W3CDTF">2009-10-03T09:52:05Z</dcterms:created>
  <dcterms:modified xsi:type="dcterms:W3CDTF">2026-10-06T10:26:14Z</dcterms:modified>
</cp:coreProperties>
</file>